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7"/>
  </p:notesMasterIdLst>
  <p:handoutMasterIdLst>
    <p:handoutMasterId r:id="rId28"/>
  </p:handoutMasterIdLst>
  <p:sldIdLst>
    <p:sldId id="256" r:id="rId2"/>
    <p:sldId id="269" r:id="rId3"/>
    <p:sldId id="281" r:id="rId4"/>
    <p:sldId id="272" r:id="rId5"/>
    <p:sldId id="270" r:id="rId6"/>
    <p:sldId id="273" r:id="rId7"/>
    <p:sldId id="271" r:id="rId8"/>
    <p:sldId id="258" r:id="rId9"/>
    <p:sldId id="274" r:id="rId10"/>
    <p:sldId id="275" r:id="rId11"/>
    <p:sldId id="259" r:id="rId12"/>
    <p:sldId id="276" r:id="rId13"/>
    <p:sldId id="260" r:id="rId14"/>
    <p:sldId id="268" r:id="rId15"/>
    <p:sldId id="277" r:id="rId16"/>
    <p:sldId id="261" r:id="rId17"/>
    <p:sldId id="262" r:id="rId18"/>
    <p:sldId id="280" r:id="rId19"/>
    <p:sldId id="263" r:id="rId20"/>
    <p:sldId id="265" r:id="rId21"/>
    <p:sldId id="278" r:id="rId22"/>
    <p:sldId id="267" r:id="rId23"/>
    <p:sldId id="279" r:id="rId24"/>
    <p:sldId id="266" r:id="rId25"/>
    <p:sldId id="282" r:id="rId2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728CB"/>
    <a:srgbClr val="0046D2"/>
    <a:srgbClr val="004FEE"/>
    <a:srgbClr val="0D5EFF"/>
    <a:srgbClr val="FFCC00"/>
    <a:srgbClr val="FF66FF"/>
    <a:srgbClr val="FFFFCC"/>
    <a:srgbClr val="FFFF99"/>
    <a:srgbClr val="FFFF66"/>
    <a:srgbClr val="BAEA2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15" autoAdjust="0"/>
    <p:restoredTop sz="94709" autoAdjust="0"/>
  </p:normalViewPr>
  <p:slideViewPr>
    <p:cSldViewPr>
      <p:cViewPr varScale="1">
        <p:scale>
          <a:sx n="75" d="100"/>
          <a:sy n="75" d="100"/>
        </p:scale>
        <p:origin x="-1008"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1674FCC-D2C7-4446-8BF4-4FB0FB7E7F72}" type="datetimeFigureOut">
              <a:rPr lang="es-ES" smtClean="0"/>
              <a:pPr/>
              <a:t>04/03/2014</a:t>
            </a:fld>
            <a:endParaRPr lang="es-ES"/>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C0B9574-ED2D-4419-9910-8BE5710A73F0}" type="slidenum">
              <a:rPr lang="es-ES" smtClean="0"/>
              <a:pPr/>
              <a:t>‹Nº›</a:t>
            </a:fld>
            <a:endParaRPr lang="es-ES"/>
          </a:p>
        </p:txBody>
      </p:sp>
    </p:spTree>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D4224D-6A30-4C6E-8873-E41FACE8072C}" type="datetimeFigureOut">
              <a:rPr lang="es-ES" smtClean="0"/>
              <a:pPr/>
              <a:t>04/03/2014</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B254A-9F01-495D-B4E9-6352723E7043}" type="slidenum">
              <a:rPr lang="es-ES" smtClean="0"/>
              <a:pPr/>
              <a:t>‹Nº›</a:t>
            </a:fld>
            <a:endParaRPr lang="es-ES"/>
          </a:p>
        </p:txBody>
      </p:sp>
    </p:spTree>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1"/>
      </p:bgRef>
    </p:bg>
    <p:spTree>
      <p:nvGrpSpPr>
        <p:cNvPr id="1" name=""/>
        <p:cNvGrpSpPr/>
        <p:nvPr/>
      </p:nvGrpSpPr>
      <p:grpSpPr>
        <a:xfrm>
          <a:off x="0" y="0"/>
          <a:ext cx="0" cy="0"/>
          <a:chOff x="0" y="0"/>
          <a:chExt cx="0" cy="0"/>
        </a:xfrm>
      </p:grpSpPr>
      <p:sp>
        <p:nvSpPr>
          <p:cNvPr id="12" name="11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12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8 Subtítulo"/>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20B16475-A275-42DD-B6B5-B8401BF42A04}" type="datetime1">
              <a:rPr lang="es-ES" smtClean="0"/>
              <a:pPr/>
              <a:t>04/03/2014</a:t>
            </a:fld>
            <a:endParaRPr lang="es-ES"/>
          </a:p>
        </p:txBody>
      </p:sp>
      <p:sp>
        <p:nvSpPr>
          <p:cNvPr id="17" name="16 Marcador de pie de página"/>
          <p:cNvSpPr>
            <a:spLocks noGrp="1"/>
          </p:cNvSpPr>
          <p:nvPr>
            <p:ph type="ftr" sz="quarter" idx="11"/>
          </p:nvPr>
        </p:nvSpPr>
        <p:spPr/>
        <p:txBody>
          <a:bodyPr/>
          <a:lstStyle/>
          <a:p>
            <a:r>
              <a:rPr lang="es-ES" smtClean="0"/>
              <a:t>Movimientos en el Plano 3º ESO          María Arroyo Castilleja                                                                 Ana Pámpano Muñiz                                                                      Silvia Recacha González</a:t>
            </a:r>
            <a:endParaRPr lang="es-ES"/>
          </a:p>
        </p:txBody>
      </p:sp>
      <p:sp>
        <p:nvSpPr>
          <p:cNvPr id="29" name="28 Marcador de número de diapositiva"/>
          <p:cNvSpPr>
            <a:spLocks noGrp="1"/>
          </p:cNvSpPr>
          <p:nvPr>
            <p:ph type="sldNum" sz="quarter" idx="12"/>
          </p:nvPr>
        </p:nvSpPr>
        <p:spPr/>
        <p:txBody>
          <a:bodyPr lIns="0" tIns="0" rIns="0" bIns="0">
            <a:noAutofit/>
          </a:bodyPr>
          <a:lstStyle>
            <a:lvl1pPr>
              <a:defRPr sz="1400">
                <a:solidFill>
                  <a:srgbClr val="FFFFFF"/>
                </a:solidFill>
              </a:defRPr>
            </a:lvl1pPr>
          </a:lstStyle>
          <a:p>
            <a:fld id="{8126AE25-1771-4C1E-B839-FAC979F30BB6}" type="slidenum">
              <a:rPr lang="es-ES" smtClean="0"/>
              <a:pPr/>
              <a:t>‹Nº›</a:t>
            </a:fld>
            <a:endParaRPr lang="es-ES"/>
          </a:p>
        </p:txBody>
      </p:sp>
      <p:sp>
        <p:nvSpPr>
          <p:cNvPr id="7" name="6 Rectángulo"/>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5B34603-F942-4A77-BCEE-4630E4EA591F}" type="datetime1">
              <a:rPr lang="es-ES" smtClean="0"/>
              <a:pPr/>
              <a:t>04/03/2014</a:t>
            </a:fld>
            <a:endParaRPr lang="es-ES"/>
          </a:p>
        </p:txBody>
      </p:sp>
      <p:sp>
        <p:nvSpPr>
          <p:cNvPr id="5" name="4 Marcador de pie de página"/>
          <p:cNvSpPr>
            <a:spLocks noGrp="1"/>
          </p:cNvSpPr>
          <p:nvPr>
            <p:ph type="ftr" sz="quarter" idx="11"/>
          </p:nvPr>
        </p:nvSpPr>
        <p:spPr/>
        <p:txBody>
          <a:bodyPr/>
          <a:lstStyle/>
          <a:p>
            <a:r>
              <a:rPr lang="es-ES" smtClean="0"/>
              <a:t>Movimientos en el Plano 3º ESO          María Arroyo Castilleja                                                                 Ana Pámpano Muñiz                                                                      Silvia Recacha González</a:t>
            </a:r>
            <a:endParaRPr lang="es-ES"/>
          </a:p>
        </p:txBody>
      </p:sp>
      <p:sp>
        <p:nvSpPr>
          <p:cNvPr id="6" name="5 Marcador de número de diapositiva"/>
          <p:cNvSpPr>
            <a:spLocks noGrp="1"/>
          </p:cNvSpPr>
          <p:nvPr>
            <p:ph type="sldNum" sz="quarter" idx="12"/>
          </p:nvPr>
        </p:nvSpPr>
        <p:spPr/>
        <p:txBody>
          <a:bodyPr/>
          <a:lstStyle/>
          <a:p>
            <a:fld id="{8126AE25-1771-4C1E-B839-FAC979F30BB6}"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1"/>
            <a:ext cx="201168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914400" y="274640"/>
            <a:ext cx="55626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DFB62C3-FBC8-47C4-9A7B-7D30720F1AB9}" type="datetime1">
              <a:rPr lang="es-ES" smtClean="0"/>
              <a:pPr/>
              <a:t>04/03/2014</a:t>
            </a:fld>
            <a:endParaRPr lang="es-ES"/>
          </a:p>
        </p:txBody>
      </p:sp>
      <p:sp>
        <p:nvSpPr>
          <p:cNvPr id="5" name="4 Marcador de pie de página"/>
          <p:cNvSpPr>
            <a:spLocks noGrp="1"/>
          </p:cNvSpPr>
          <p:nvPr>
            <p:ph type="ftr" sz="quarter" idx="11"/>
          </p:nvPr>
        </p:nvSpPr>
        <p:spPr/>
        <p:txBody>
          <a:bodyPr/>
          <a:lstStyle/>
          <a:p>
            <a:r>
              <a:rPr lang="es-ES" smtClean="0"/>
              <a:t>Movimientos en el Plano 3º ESO          María Arroyo Castilleja                                                                 Ana Pámpano Muñiz                                                                      Silvia Recacha González</a:t>
            </a:r>
            <a:endParaRPr lang="es-ES"/>
          </a:p>
        </p:txBody>
      </p:sp>
      <p:sp>
        <p:nvSpPr>
          <p:cNvPr id="6" name="5 Marcador de número de diapositiva"/>
          <p:cNvSpPr>
            <a:spLocks noGrp="1"/>
          </p:cNvSpPr>
          <p:nvPr>
            <p:ph type="sldNum" sz="quarter" idx="12"/>
          </p:nvPr>
        </p:nvSpPr>
        <p:spPr/>
        <p:txBody>
          <a:bodyPr/>
          <a:lstStyle/>
          <a:p>
            <a:fld id="{8126AE25-1771-4C1E-B839-FAC979F30BB6}"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F3C35477-822E-4857-947B-B2163E440629}" type="datetime1">
              <a:rPr lang="es-ES" smtClean="0"/>
              <a:pPr/>
              <a:t>04/03/2014</a:t>
            </a:fld>
            <a:endParaRPr lang="es-ES"/>
          </a:p>
        </p:txBody>
      </p:sp>
      <p:sp>
        <p:nvSpPr>
          <p:cNvPr id="5" name="4 Marcador de pie de página"/>
          <p:cNvSpPr>
            <a:spLocks noGrp="1"/>
          </p:cNvSpPr>
          <p:nvPr>
            <p:ph type="ftr" sz="quarter" idx="11"/>
          </p:nvPr>
        </p:nvSpPr>
        <p:spPr/>
        <p:txBody>
          <a:bodyPr/>
          <a:lstStyle/>
          <a:p>
            <a:r>
              <a:rPr lang="es-ES" smtClean="0"/>
              <a:t>Movimientos en el Plano 3º ESO          María Arroyo Castilleja                                                                 Ana Pámpano Muñiz                                                                      Silvia Recacha González</a:t>
            </a:r>
            <a:endParaRPr lang="es-ES"/>
          </a:p>
        </p:txBody>
      </p:sp>
      <p:sp>
        <p:nvSpPr>
          <p:cNvPr id="6" name="5 Marcador de número de diapositiva"/>
          <p:cNvSpPr>
            <a:spLocks noGrp="1"/>
          </p:cNvSpPr>
          <p:nvPr>
            <p:ph type="sldNum" sz="quarter" idx="12"/>
          </p:nvPr>
        </p:nvSpPr>
        <p:spPr/>
        <p:txBody>
          <a:bodyPr/>
          <a:lstStyle/>
          <a:p>
            <a:fld id="{8126AE25-1771-4C1E-B839-FAC979F30BB6}" type="slidenum">
              <a:rPr lang="es-ES" smtClean="0"/>
              <a:pPr/>
              <a:t>‹Nº›</a:t>
            </a:fld>
            <a:endParaRPr lang="es-ES"/>
          </a:p>
        </p:txBody>
      </p:sp>
      <p:sp>
        <p:nvSpPr>
          <p:cNvPr id="8" name="7 Marcador de contenido"/>
          <p:cNvSpPr>
            <a:spLocks noGrp="1"/>
          </p:cNvSpPr>
          <p:nvPr>
            <p:ph sz="quarter" idx="1"/>
          </p:nvPr>
        </p:nvSpPr>
        <p:spPr>
          <a:xfrm>
            <a:off x="914400" y="1447800"/>
            <a:ext cx="777240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11" name="10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9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722313" y="952500"/>
            <a:ext cx="7772400" cy="1362075"/>
          </a:xfrm>
        </p:spPr>
        <p:txBody>
          <a:bodyPr anchor="b" anchorCtr="0"/>
          <a:lstStyle>
            <a:lvl1pPr algn="l">
              <a:buNone/>
              <a:defRPr sz="4000" b="0" cap="none"/>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94AE061E-6E5E-4B52-905E-5C5B8A9130EF}" type="datetime1">
              <a:rPr lang="es-ES" smtClean="0"/>
              <a:pPr/>
              <a:t>04/03/2014</a:t>
            </a:fld>
            <a:endParaRPr lang="es-ES"/>
          </a:p>
        </p:txBody>
      </p:sp>
      <p:sp>
        <p:nvSpPr>
          <p:cNvPr id="5" name="4 Marcador de pie de página"/>
          <p:cNvSpPr>
            <a:spLocks noGrp="1"/>
          </p:cNvSpPr>
          <p:nvPr>
            <p:ph type="ftr" sz="quarter" idx="11"/>
          </p:nvPr>
        </p:nvSpPr>
        <p:spPr>
          <a:xfrm>
            <a:off x="800100" y="6172200"/>
            <a:ext cx="4000500" cy="457200"/>
          </a:xfrm>
        </p:spPr>
        <p:txBody>
          <a:bodyPr/>
          <a:lstStyle/>
          <a:p>
            <a:r>
              <a:rPr lang="es-ES" smtClean="0"/>
              <a:t>Movimientos en el Plano 3º ESO          María Arroyo Castilleja                                                                 Ana Pámpano Muñiz                                                                      Silvia Recacha González</a:t>
            </a:r>
            <a:endParaRPr lang="es-ES"/>
          </a:p>
        </p:txBody>
      </p:sp>
      <p:sp>
        <p:nvSpPr>
          <p:cNvPr id="7" name="6 Rectángulo"/>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146304" y="6208776"/>
            <a:ext cx="457200" cy="457200"/>
          </a:xfrm>
        </p:spPr>
        <p:txBody>
          <a:bodyPr/>
          <a:lstStyle/>
          <a:p>
            <a:fld id="{8126AE25-1771-4C1E-B839-FAC979F30BB6}"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F2751679-9441-4D17-B37E-E4B3F4DE2C36}" type="datetime1">
              <a:rPr lang="es-ES" smtClean="0"/>
              <a:pPr/>
              <a:t>04/03/2014</a:t>
            </a:fld>
            <a:endParaRPr lang="es-ES"/>
          </a:p>
        </p:txBody>
      </p:sp>
      <p:sp>
        <p:nvSpPr>
          <p:cNvPr id="6" name="5 Marcador de pie de página"/>
          <p:cNvSpPr>
            <a:spLocks noGrp="1"/>
          </p:cNvSpPr>
          <p:nvPr>
            <p:ph type="ftr" sz="quarter" idx="11"/>
          </p:nvPr>
        </p:nvSpPr>
        <p:spPr/>
        <p:txBody>
          <a:bodyPr/>
          <a:lstStyle/>
          <a:p>
            <a:r>
              <a:rPr lang="es-ES" smtClean="0"/>
              <a:t>Movimientos en el Plano 3º ESO          María Arroyo Castilleja                                                                 Ana Pámpano Muñiz                                                                      Silvia Recacha González</a:t>
            </a:r>
            <a:endParaRPr lang="es-ES"/>
          </a:p>
        </p:txBody>
      </p:sp>
      <p:sp>
        <p:nvSpPr>
          <p:cNvPr id="7" name="6 Marcador de número de diapositiva"/>
          <p:cNvSpPr>
            <a:spLocks noGrp="1"/>
          </p:cNvSpPr>
          <p:nvPr>
            <p:ph type="sldNum" sz="quarter" idx="12"/>
          </p:nvPr>
        </p:nvSpPr>
        <p:spPr/>
        <p:txBody>
          <a:bodyPr/>
          <a:lstStyle/>
          <a:p>
            <a:fld id="{8126AE25-1771-4C1E-B839-FAC979F30BB6}" type="slidenum">
              <a:rPr lang="es-ES" smtClean="0"/>
              <a:pPr/>
              <a:t>‹Nº›</a:t>
            </a:fld>
            <a:endParaRPr lang="es-ES"/>
          </a:p>
        </p:txBody>
      </p:sp>
      <p:sp>
        <p:nvSpPr>
          <p:cNvPr id="9" name="8 Marcador de contenido"/>
          <p:cNvSpPr>
            <a:spLocks noGrp="1"/>
          </p:cNvSpPr>
          <p:nvPr>
            <p:ph sz="quarter" idx="1"/>
          </p:nvPr>
        </p:nvSpPr>
        <p:spPr>
          <a:xfrm>
            <a:off x="91440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93395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3050"/>
            <a:ext cx="7772400" cy="1143000"/>
          </a:xfrm>
        </p:spPr>
        <p:txBody>
          <a:bodyPr anchor="b" anchorCtr="0"/>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80C9F9C9-7BA3-4B7A-8E26-B2BFEE8A0B9D}" type="datetime1">
              <a:rPr lang="es-ES" smtClean="0"/>
              <a:pPr/>
              <a:t>04/03/2014</a:t>
            </a:fld>
            <a:endParaRPr lang="es-ES"/>
          </a:p>
        </p:txBody>
      </p:sp>
      <p:sp>
        <p:nvSpPr>
          <p:cNvPr id="8" name="7 Marcador de pie de página"/>
          <p:cNvSpPr>
            <a:spLocks noGrp="1"/>
          </p:cNvSpPr>
          <p:nvPr>
            <p:ph type="ftr" sz="quarter" idx="11"/>
          </p:nvPr>
        </p:nvSpPr>
        <p:spPr/>
        <p:txBody>
          <a:bodyPr/>
          <a:lstStyle/>
          <a:p>
            <a:r>
              <a:rPr lang="es-ES" smtClean="0"/>
              <a:t>Movimientos en el Plano 3º ESO          María Arroyo Castilleja                                                                 Ana Pámpano Muñiz                                                                      Silvia Recacha González</a:t>
            </a:r>
            <a:endParaRPr lang="es-ES"/>
          </a:p>
        </p:txBody>
      </p:sp>
      <p:sp>
        <p:nvSpPr>
          <p:cNvPr id="9" name="8 Marcador de número de diapositiva"/>
          <p:cNvSpPr>
            <a:spLocks noGrp="1"/>
          </p:cNvSpPr>
          <p:nvPr>
            <p:ph type="sldNum" sz="quarter" idx="12"/>
          </p:nvPr>
        </p:nvSpPr>
        <p:spPr/>
        <p:txBody>
          <a:bodyPr/>
          <a:lstStyle/>
          <a:p>
            <a:fld id="{8126AE25-1771-4C1E-B839-FAC979F30BB6}" type="slidenum">
              <a:rPr lang="es-ES" smtClean="0"/>
              <a:pPr/>
              <a:t>‹Nº›</a:t>
            </a:fld>
            <a:endParaRPr lang="es-ES"/>
          </a:p>
        </p:txBody>
      </p:sp>
      <p:sp>
        <p:nvSpPr>
          <p:cNvPr id="11" name="10 Marcador de contenido"/>
          <p:cNvSpPr>
            <a:spLocks noGrp="1"/>
          </p:cNvSpPr>
          <p:nvPr>
            <p:ph sz="half" idx="2"/>
          </p:nvPr>
        </p:nvSpPr>
        <p:spPr>
          <a:xfrm>
            <a:off x="9144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4"/>
          </p:nvPr>
        </p:nvSpPr>
        <p:spPr>
          <a:xfrm>
            <a:off x="49530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B7434CA2-F0CD-4854-A78D-4EB5566B1B50}" type="datetime1">
              <a:rPr lang="es-ES" smtClean="0"/>
              <a:pPr/>
              <a:t>04/03/2014</a:t>
            </a:fld>
            <a:endParaRPr lang="es-ES"/>
          </a:p>
        </p:txBody>
      </p:sp>
      <p:sp>
        <p:nvSpPr>
          <p:cNvPr id="4" name="3 Marcador de pie de página"/>
          <p:cNvSpPr>
            <a:spLocks noGrp="1"/>
          </p:cNvSpPr>
          <p:nvPr>
            <p:ph type="ftr" sz="quarter" idx="11"/>
          </p:nvPr>
        </p:nvSpPr>
        <p:spPr/>
        <p:txBody>
          <a:bodyPr/>
          <a:lstStyle/>
          <a:p>
            <a:r>
              <a:rPr lang="es-ES" smtClean="0"/>
              <a:t>Movimientos en el Plano 3º ESO          María Arroyo Castilleja                                                                 Ana Pámpano Muñiz                                                                      Silvia Recacha González</a:t>
            </a:r>
            <a:endParaRPr lang="es-ES"/>
          </a:p>
        </p:txBody>
      </p:sp>
      <p:sp>
        <p:nvSpPr>
          <p:cNvPr id="5" name="4 Marcador de número de diapositiva"/>
          <p:cNvSpPr>
            <a:spLocks noGrp="1"/>
          </p:cNvSpPr>
          <p:nvPr>
            <p:ph type="sldNum" sz="quarter" idx="12"/>
          </p:nvPr>
        </p:nvSpPr>
        <p:spPr/>
        <p:txBody>
          <a:bodyPr/>
          <a:lstStyle/>
          <a:p>
            <a:fld id="{8126AE25-1771-4C1E-B839-FAC979F30BB6}"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9C03125-CC8D-40A0-A052-21FCB3B996FD}" type="datetime1">
              <a:rPr lang="es-ES" smtClean="0"/>
              <a:pPr/>
              <a:t>04/03/2014</a:t>
            </a:fld>
            <a:endParaRPr lang="es-ES"/>
          </a:p>
        </p:txBody>
      </p:sp>
      <p:sp>
        <p:nvSpPr>
          <p:cNvPr id="3" name="2 Marcador de pie de página"/>
          <p:cNvSpPr>
            <a:spLocks noGrp="1"/>
          </p:cNvSpPr>
          <p:nvPr>
            <p:ph type="ftr" sz="quarter" idx="11"/>
          </p:nvPr>
        </p:nvSpPr>
        <p:spPr/>
        <p:txBody>
          <a:bodyPr/>
          <a:lstStyle/>
          <a:p>
            <a:r>
              <a:rPr lang="es-ES" smtClean="0"/>
              <a:t>Movimientos en el Plano 3º ESO          María Arroyo Castilleja                                                                 Ana Pámpano Muñiz                                                                      Silvia Recacha González</a:t>
            </a:r>
            <a:endParaRPr lang="es-ES"/>
          </a:p>
        </p:txBody>
      </p:sp>
      <p:sp>
        <p:nvSpPr>
          <p:cNvPr id="4" name="3 Marcador de número de diapositiva"/>
          <p:cNvSpPr>
            <a:spLocks noGrp="1"/>
          </p:cNvSpPr>
          <p:nvPr>
            <p:ph type="sldNum" sz="quarter" idx="12"/>
          </p:nvPr>
        </p:nvSpPr>
        <p:spPr/>
        <p:txBody>
          <a:bodyPr/>
          <a:lstStyle/>
          <a:p>
            <a:fld id="{8126AE25-1771-4C1E-B839-FAC979F30BB6}"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7 Rectángulo"/>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8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914400" y="273050"/>
            <a:ext cx="7772400" cy="1143000"/>
          </a:xfrm>
        </p:spPr>
        <p:txBody>
          <a:bodyPr anchor="b" anchorCtr="0"/>
          <a:lstStyle>
            <a:lvl1pPr algn="l">
              <a:buNone/>
              <a:defRPr sz="4000" b="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8A703720-3AA7-48B0-B5E8-68F69D56B842}" type="datetime1">
              <a:rPr lang="es-ES" smtClean="0"/>
              <a:pPr/>
              <a:t>04/03/2014</a:t>
            </a:fld>
            <a:endParaRPr lang="es-ES"/>
          </a:p>
        </p:txBody>
      </p:sp>
      <p:sp>
        <p:nvSpPr>
          <p:cNvPr id="6" name="5 Marcador de pie de página"/>
          <p:cNvSpPr>
            <a:spLocks noGrp="1"/>
          </p:cNvSpPr>
          <p:nvPr>
            <p:ph type="ftr" sz="quarter" idx="11"/>
          </p:nvPr>
        </p:nvSpPr>
        <p:spPr/>
        <p:txBody>
          <a:bodyPr/>
          <a:lstStyle/>
          <a:p>
            <a:r>
              <a:rPr lang="es-ES" smtClean="0"/>
              <a:t>Movimientos en el Plano 3º ESO          María Arroyo Castilleja                                                                 Ana Pámpano Muñiz                                                                      Silvia Recacha González</a:t>
            </a:r>
            <a:endParaRPr lang="es-ES"/>
          </a:p>
        </p:txBody>
      </p:sp>
      <p:sp>
        <p:nvSpPr>
          <p:cNvPr id="7" name="6 Marcador de número de diapositiva"/>
          <p:cNvSpPr>
            <a:spLocks noGrp="1"/>
          </p:cNvSpPr>
          <p:nvPr>
            <p:ph type="sldNum" sz="quarter" idx="12"/>
          </p:nvPr>
        </p:nvSpPr>
        <p:spPr/>
        <p:txBody>
          <a:bodyPr/>
          <a:lstStyle/>
          <a:p>
            <a:fld id="{8126AE25-1771-4C1E-B839-FAC979F30BB6}" type="slidenum">
              <a:rPr lang="es-ES" smtClean="0"/>
              <a:pPr/>
              <a:t>‹Nº›</a:t>
            </a:fld>
            <a:endParaRPr lang="es-ES"/>
          </a:p>
        </p:txBody>
      </p:sp>
      <p:sp>
        <p:nvSpPr>
          <p:cNvPr id="11" name="10 Marcador de contenido"/>
          <p:cNvSpPr>
            <a:spLocks noGrp="1"/>
          </p:cNvSpPr>
          <p:nvPr>
            <p:ph sz="quarter" idx="1"/>
          </p:nvPr>
        </p:nvSpPr>
        <p:spPr>
          <a:xfrm>
            <a:off x="2971800" y="1600200"/>
            <a:ext cx="5715000" cy="44958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91AF4BD5-B0EF-4A41-97F5-0A99D2D5F9B1}" type="datetime1">
              <a:rPr lang="es-ES" smtClean="0"/>
              <a:pPr/>
              <a:t>04/03/2014</a:t>
            </a:fld>
            <a:endParaRPr lang="es-ES"/>
          </a:p>
        </p:txBody>
      </p:sp>
      <p:sp>
        <p:nvSpPr>
          <p:cNvPr id="6" name="5 Marcador de pie de página"/>
          <p:cNvSpPr>
            <a:spLocks noGrp="1"/>
          </p:cNvSpPr>
          <p:nvPr>
            <p:ph type="ftr" sz="quarter" idx="11"/>
          </p:nvPr>
        </p:nvSpPr>
        <p:spPr>
          <a:xfrm>
            <a:off x="914400" y="6172200"/>
            <a:ext cx="3886200" cy="457200"/>
          </a:xfrm>
        </p:spPr>
        <p:txBody>
          <a:bodyPr/>
          <a:lstStyle/>
          <a:p>
            <a:r>
              <a:rPr lang="es-ES" smtClean="0"/>
              <a:t>Movimientos en el Plano 3º ESO          María Arroyo Castilleja                                                                 Ana Pámpano Muñiz                                                                      Silvia Recacha González</a:t>
            </a:r>
            <a:endParaRPr lang="es-ES"/>
          </a:p>
        </p:txBody>
      </p:sp>
      <p:sp>
        <p:nvSpPr>
          <p:cNvPr id="7" name="6 Marcador de número de diapositiva"/>
          <p:cNvSpPr>
            <a:spLocks noGrp="1"/>
          </p:cNvSpPr>
          <p:nvPr>
            <p:ph type="sldNum" sz="quarter" idx="12"/>
          </p:nvPr>
        </p:nvSpPr>
        <p:spPr>
          <a:xfrm>
            <a:off x="146304" y="6208776"/>
            <a:ext cx="457200" cy="457200"/>
          </a:xfrm>
        </p:spPr>
        <p:txBody>
          <a:bodyPr/>
          <a:lstStyle/>
          <a:p>
            <a:fld id="{8126AE25-1771-4C1E-B839-FAC979F30BB6}" type="slidenum">
              <a:rPr lang="es-ES" smtClean="0"/>
              <a:pPr/>
              <a:t>‹Nº›</a:t>
            </a:fld>
            <a:endParaRPr lang="es-ES"/>
          </a:p>
        </p:txBody>
      </p:sp>
      <p:sp>
        <p:nvSpPr>
          <p:cNvPr id="11" name="10 Rectángulo"/>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Marcador de posición de imagen"/>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s-ES"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7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21 Marcador de título"/>
          <p:cNvSpPr>
            <a:spLocks noGrp="1"/>
          </p:cNvSpPr>
          <p:nvPr>
            <p:ph type="title"/>
          </p:nvPr>
        </p:nvSpPr>
        <p:spPr>
          <a:xfrm>
            <a:off x="914400" y="274638"/>
            <a:ext cx="7772400" cy="1143000"/>
          </a:xfrm>
          <a:prstGeom prst="rect">
            <a:avLst/>
          </a:prstGeom>
        </p:spPr>
        <p:txBody>
          <a:bodyPr bIns="91440"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3190A9AC-89D7-4A24-8F1B-267B21489F14}" type="datetime1">
              <a:rPr lang="es-ES" smtClean="0"/>
              <a:pPr/>
              <a:t>04/03/2014</a:t>
            </a:fld>
            <a:endParaRPr lang="es-ES"/>
          </a:p>
        </p:txBody>
      </p:sp>
      <p:sp>
        <p:nvSpPr>
          <p:cNvPr id="3" name="2 Marcador de pie de página"/>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r>
              <a:rPr lang="es-ES" smtClean="0"/>
              <a:t>Movimientos en el Plano 3º ESO          María Arroyo Castilleja                                                                 Ana Pámpano Muñiz                                                                      Silvia Recacha González</a:t>
            </a:r>
            <a:endParaRPr lang="es-ES"/>
          </a:p>
        </p:txBody>
      </p:sp>
      <p:sp>
        <p:nvSpPr>
          <p:cNvPr id="23" name="22 Marcador de número de diapositiva"/>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8126AE25-1771-4C1E-B839-FAC979F30BB6}"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file:///C:\Documents%20and%20Settings\alumno\Escritorio\PRUEBA%20DE%20DIAGN&#211;STICO.docx" TargetMode="External"/><Relationship Id="rId2" Type="http://schemas.openxmlformats.org/officeDocument/2006/relationships/image" Target="../media/image15.jpeg"/><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slide" Target="slide2.xml"/><Relationship Id="rId4" Type="http://schemas.openxmlformats.org/officeDocument/2006/relationships/hyperlink" Target="Prueba%20diagnostico.docx"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hyperlink" Target="sesion5.docx" TargetMode="External"/><Relationship Id="rId3" Type="http://schemas.openxmlformats.org/officeDocument/2006/relationships/hyperlink" Target="Bolet&#237;n%20Refuerzo-Ampliacion.docx" TargetMode="External"/><Relationship Id="rId7" Type="http://schemas.openxmlformats.org/officeDocument/2006/relationships/hyperlink" Target="sesion4.docx" TargetMode="External"/><Relationship Id="rId2" Type="http://schemas.openxmlformats.org/officeDocument/2006/relationships/hyperlink" Target="sesion1.docx" TargetMode="External"/><Relationship Id="rId1" Type="http://schemas.openxmlformats.org/officeDocument/2006/relationships/slideLayout" Target="../slideLayouts/slideLayout7.xml"/><Relationship Id="rId6" Type="http://schemas.openxmlformats.org/officeDocument/2006/relationships/hyperlink" Target="sesion3.docx" TargetMode="External"/><Relationship Id="rId5" Type="http://schemas.openxmlformats.org/officeDocument/2006/relationships/hyperlink" Target="sesion2.docx" TargetMode="External"/><Relationship Id="rId10" Type="http://schemas.openxmlformats.org/officeDocument/2006/relationships/image" Target="../media/image4.jpeg"/><Relationship Id="rId4" Type="http://schemas.openxmlformats.org/officeDocument/2006/relationships/hyperlink" Target="Trabajo.docx" TargetMode="External"/><Relationship Id="rId9" Type="http://schemas.openxmlformats.org/officeDocument/2006/relationships/slide" Target="slide2.xml"/></Relationships>
</file>

<file path=ppt/slides/_rels/slide18.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hyperlink" Target="sesion7.docx" TargetMode="External"/><Relationship Id="rId7" Type="http://schemas.openxmlformats.org/officeDocument/2006/relationships/hyperlink" Target="sesion10Examen.docx" TargetMode="External"/><Relationship Id="rId2" Type="http://schemas.openxmlformats.org/officeDocument/2006/relationships/hyperlink" Target="sesion6.docx" TargetMode="External"/><Relationship Id="rId1" Type="http://schemas.openxmlformats.org/officeDocument/2006/relationships/slideLayout" Target="../slideLayouts/slideLayout7.xml"/><Relationship Id="rId6" Type="http://schemas.openxmlformats.org/officeDocument/2006/relationships/hyperlink" Target="proporcionalidad.elp" TargetMode="External"/><Relationship Id="rId5" Type="http://schemas.openxmlformats.org/officeDocument/2006/relationships/hyperlink" Target="sesion8.docx" TargetMode="External"/><Relationship Id="rId4" Type="http://schemas.openxmlformats.org/officeDocument/2006/relationships/hyperlink" Target="Bolet&#237;n%20de%20repaso.docx" TargetMode="External"/><Relationship Id="rId9"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6.gif"/><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slide" Target="slide22.xml"/><Relationship Id="rId3" Type="http://schemas.openxmlformats.org/officeDocument/2006/relationships/slide" Target="slide4.xml"/><Relationship Id="rId7" Type="http://schemas.openxmlformats.org/officeDocument/2006/relationships/slide" Target="slide14.xml"/><Relationship Id="rId12" Type="http://schemas.openxmlformats.org/officeDocument/2006/relationships/slide" Target="slide21.xml"/><Relationship Id="rId2" Type="http://schemas.openxmlformats.org/officeDocument/2006/relationships/slide" Target="slide3.xml"/><Relationship Id="rId1" Type="http://schemas.openxmlformats.org/officeDocument/2006/relationships/slideLayout" Target="../slideLayouts/slideLayout7.xml"/><Relationship Id="rId6" Type="http://schemas.openxmlformats.org/officeDocument/2006/relationships/slide" Target="slide12.xml"/><Relationship Id="rId11" Type="http://schemas.openxmlformats.org/officeDocument/2006/relationships/slide" Target="slide20.xml"/><Relationship Id="rId5" Type="http://schemas.openxmlformats.org/officeDocument/2006/relationships/slide" Target="slide11.xml"/><Relationship Id="rId15" Type="http://schemas.openxmlformats.org/officeDocument/2006/relationships/image" Target="../media/image2.gif"/><Relationship Id="rId10" Type="http://schemas.openxmlformats.org/officeDocument/2006/relationships/slide" Target="slide19.xml"/><Relationship Id="rId4" Type="http://schemas.openxmlformats.org/officeDocument/2006/relationships/slide" Target="slide8.xml"/><Relationship Id="rId9" Type="http://schemas.openxmlformats.org/officeDocument/2006/relationships/slide" Target="slide17.xml"/><Relationship Id="rId14" Type="http://schemas.openxmlformats.org/officeDocument/2006/relationships/slide" Target="slide24.xml"/></Relationships>
</file>

<file path=ppt/slides/_rels/slide2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2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24.xml.rels><?xml version="1.0" encoding="UTF-8" standalone="yes"?>
<Relationships xmlns="http://schemas.openxmlformats.org/package/2006/relationships"><Relationship Id="rId8" Type="http://schemas.openxmlformats.org/officeDocument/2006/relationships/hyperlink" Target="http://www.oposicionesyempleo.com/oposicionesmaestros/unidadmates.pdf" TargetMode="External"/><Relationship Id="rId13" Type="http://schemas.openxmlformats.org/officeDocument/2006/relationships/slide" Target="slide2.xml"/><Relationship Id="rId3" Type="http://schemas.openxmlformats.org/officeDocument/2006/relationships/hyperlink" Target="http://recursostic.educacion.es/" TargetMode="External"/><Relationship Id="rId7" Type="http://schemas.openxmlformats.org/officeDocument/2006/relationships/hyperlink" Target="http://www.csi-csif.es/andalucia/modules/mod_ense/revista/pdf/Numero_22/LAURA_MIRON_1.pdf" TargetMode="External"/><Relationship Id="rId12" Type="http://schemas.openxmlformats.org/officeDocument/2006/relationships/hyperlink" Target="http://luisamariaarias.wordpress.com/matematicas/tema-11proporcionalidad-y-porcentaje/" TargetMode="External"/><Relationship Id="rId2" Type="http://schemas.openxmlformats.org/officeDocument/2006/relationships/hyperlink" Target="http://mates0123456789.wikispaces.com/MAGNITUDES+PROPORCIONALES+-+2%C2%BA+ESO" TargetMode="External"/><Relationship Id="rId1" Type="http://schemas.openxmlformats.org/officeDocument/2006/relationships/slideLayout" Target="../slideLayouts/slideLayout7.xml"/><Relationship Id="rId6" Type="http://schemas.openxmlformats.org/officeDocument/2006/relationships/hyperlink" Target="https://sites.google.com/site/notasaulamatematica/archivos/2o-eso-cambios/unidades-didacticas/tema-01/proporcionalidad-numerica" TargetMode="External"/><Relationship Id="rId11" Type="http://schemas.openxmlformats.org/officeDocument/2006/relationships/hyperlink" Target="http://www.vitutor.com/di/p/p_e.html" TargetMode="External"/><Relationship Id="rId5" Type="http://schemas.openxmlformats.org/officeDocument/2006/relationships/hyperlink" Target="http://www.iesprofesorjuanbautista.es/IMG/pdf_4_Proporcionalidad_numerica.pdf" TargetMode="External"/><Relationship Id="rId10" Type="http://schemas.openxmlformats.org/officeDocument/2006/relationships/hyperlink" Target="http://issuu.com/ctrabajos/docs/problemas_inter_s_c35_soluciones" TargetMode="External"/><Relationship Id="rId4" Type="http://schemas.openxmlformats.org/officeDocument/2006/relationships/hyperlink" Target="http://proyectodescartes.org/EDAD/materiales_didacticos/EDAD_2eso_proporcionalidad-JS/index.htm" TargetMode="External"/><Relationship Id="rId9" Type="http://schemas.openxmlformats.org/officeDocument/2006/relationships/hyperlink" Target="http://www.boe.es/boe/dias/2007/01/05/pdfs/A00677-00773.pdf" TargetMode="External"/><Relationship Id="rId14" Type="http://schemas.openxmlformats.org/officeDocument/2006/relationships/image" Target="../media/image4.jpeg"/></Relationships>
</file>

<file path=ppt/slides/_rels/slide2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2.gif"/><Relationship Id="rId7" Type="http://schemas.openxmlformats.org/officeDocument/2006/relationships/image" Target="../media/image4.jpeg"/><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4294967295"/>
          </p:nvPr>
        </p:nvSpPr>
        <p:spPr>
          <a:xfrm>
            <a:off x="0" y="3643313"/>
            <a:ext cx="9144000" cy="1143000"/>
          </a:xfrm>
        </p:spPr>
        <p:txBody>
          <a:bodyPr>
            <a:normAutofit lnSpcReduction="10000"/>
          </a:bodyPr>
          <a:lstStyle/>
          <a:p>
            <a:pPr algn="ctr">
              <a:buNone/>
            </a:pPr>
            <a:r>
              <a:rPr lang="es-ES_tradnl" sz="7200" b="1" i="1" dirty="0" smtClean="0">
                <a:solidFill>
                  <a:srgbClr val="002060"/>
                </a:solidFill>
                <a:latin typeface="Book Antiqua" pitchFamily="18" charset="0"/>
              </a:rPr>
              <a:t>2ºESO</a:t>
            </a:r>
          </a:p>
          <a:p>
            <a:endParaRPr lang="es-ES" dirty="0"/>
          </a:p>
        </p:txBody>
      </p:sp>
      <p:sp>
        <p:nvSpPr>
          <p:cNvPr id="2" name="1 Título"/>
          <p:cNvSpPr>
            <a:spLocks noGrp="1"/>
          </p:cNvSpPr>
          <p:nvPr>
            <p:ph type="ctrTitle" idx="4294967295"/>
          </p:nvPr>
        </p:nvSpPr>
        <p:spPr>
          <a:xfrm>
            <a:off x="0" y="1714500"/>
            <a:ext cx="9144000" cy="1470025"/>
          </a:xfrm>
        </p:spPr>
        <p:txBody>
          <a:bodyPr>
            <a:noAutofit/>
          </a:bodyPr>
          <a:lstStyle/>
          <a:p>
            <a:pPr algn="ctr"/>
            <a:r>
              <a:rPr lang="es-ES_tradnl" sz="7200" b="1" i="1" dirty="0" smtClean="0">
                <a:solidFill>
                  <a:srgbClr val="002060"/>
                </a:solidFill>
                <a:latin typeface="Book Antiqua" pitchFamily="18" charset="0"/>
              </a:rPr>
              <a:t>Proporcionalidad numérica</a:t>
            </a:r>
            <a:endParaRPr lang="es-ES" sz="7200" b="1" i="1" dirty="0">
              <a:solidFill>
                <a:srgbClr val="002060"/>
              </a:solidFill>
              <a:latin typeface="Book Antiqua" pitchFamily="18" charset="0"/>
            </a:endParaRPr>
          </a:p>
        </p:txBody>
      </p:sp>
      <p:sp>
        <p:nvSpPr>
          <p:cNvPr id="4" name="3 CuadroTexto"/>
          <p:cNvSpPr txBox="1"/>
          <p:nvPr/>
        </p:nvSpPr>
        <p:spPr>
          <a:xfrm>
            <a:off x="5796136" y="5517232"/>
            <a:ext cx="3071802" cy="1200329"/>
          </a:xfrm>
          <a:prstGeom prst="rect">
            <a:avLst/>
          </a:prstGeom>
          <a:noFill/>
        </p:spPr>
        <p:txBody>
          <a:bodyPr wrap="square" rtlCol="0">
            <a:spAutoFit/>
          </a:bodyPr>
          <a:lstStyle/>
          <a:p>
            <a:r>
              <a:rPr lang="es-ES_tradnl" dirty="0" smtClean="0">
                <a:solidFill>
                  <a:srgbClr val="002060"/>
                </a:solidFill>
              </a:rPr>
              <a:t>María Arroyo Castilleja</a:t>
            </a:r>
          </a:p>
          <a:p>
            <a:r>
              <a:rPr lang="es-ES_tradnl" dirty="0" smtClean="0">
                <a:solidFill>
                  <a:srgbClr val="002060"/>
                </a:solidFill>
              </a:rPr>
              <a:t>Verónica García Díaz</a:t>
            </a:r>
          </a:p>
          <a:p>
            <a:r>
              <a:rPr lang="es-ES_tradnl" dirty="0" smtClean="0">
                <a:solidFill>
                  <a:srgbClr val="002060"/>
                </a:solidFill>
              </a:rPr>
              <a:t>Ana Pámpano Muñiz</a:t>
            </a:r>
          </a:p>
          <a:p>
            <a:r>
              <a:rPr lang="es-ES_tradnl" dirty="0" smtClean="0">
                <a:solidFill>
                  <a:srgbClr val="002060"/>
                </a:solidFill>
              </a:rPr>
              <a:t>María Teresa Tirado Moreno</a:t>
            </a:r>
            <a:endParaRPr lang="es-ES" dirty="0">
              <a:solidFill>
                <a:srgbClr val="00206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 y="1268760"/>
            <a:ext cx="8964488" cy="584775"/>
          </a:xfrm>
          <a:prstGeom prst="rect">
            <a:avLst/>
          </a:prstGeom>
        </p:spPr>
        <p:txBody>
          <a:bodyPr wrap="square">
            <a:spAutoFit/>
          </a:bodyPr>
          <a:lstStyle/>
          <a:p>
            <a:pPr algn="ctr"/>
            <a:r>
              <a:rPr lang="es-ES_tradnl" sz="3200" b="1" dirty="0" smtClean="0">
                <a:solidFill>
                  <a:srgbClr val="002060"/>
                </a:solidFill>
              </a:rPr>
              <a:t>Actitudinales</a:t>
            </a:r>
            <a:endParaRPr lang="es-ES" sz="3200" b="1" dirty="0">
              <a:solidFill>
                <a:srgbClr val="002060"/>
              </a:solidFill>
            </a:endParaRPr>
          </a:p>
        </p:txBody>
      </p:sp>
      <p:sp>
        <p:nvSpPr>
          <p:cNvPr id="3" name="2 Rectángulo"/>
          <p:cNvSpPr/>
          <p:nvPr/>
        </p:nvSpPr>
        <p:spPr>
          <a:xfrm>
            <a:off x="539552" y="2420888"/>
            <a:ext cx="7992888" cy="3170099"/>
          </a:xfrm>
          <a:prstGeom prst="rect">
            <a:avLst/>
          </a:prstGeom>
        </p:spPr>
        <p:txBody>
          <a:bodyPr wrap="square">
            <a:spAutoFit/>
          </a:bodyPr>
          <a:lstStyle/>
          <a:p>
            <a:pPr lvl="0" algn="just">
              <a:buFont typeface="Arial" pitchFamily="34" charset="0"/>
              <a:buChar char="•"/>
            </a:pPr>
            <a:r>
              <a:rPr lang="es-ES" sz="2000" dirty="0" smtClean="0">
                <a:solidFill>
                  <a:srgbClr val="002060"/>
                </a:solidFill>
              </a:rPr>
              <a:t> Valoración crítica del resultado de un problema y búsqueda de las resoluciones óptimas del mismo.</a:t>
            </a:r>
          </a:p>
          <a:p>
            <a:pPr lvl="0" algn="just">
              <a:buFont typeface="Arial" pitchFamily="34" charset="0"/>
              <a:buChar char="•"/>
            </a:pPr>
            <a:endParaRPr lang="es-ES" sz="2000" dirty="0" smtClean="0">
              <a:solidFill>
                <a:srgbClr val="002060"/>
              </a:solidFill>
            </a:endParaRPr>
          </a:p>
          <a:p>
            <a:pPr lvl="0" algn="just">
              <a:buFont typeface="Arial" pitchFamily="34" charset="0"/>
              <a:buChar char="•"/>
            </a:pPr>
            <a:r>
              <a:rPr lang="es-ES" sz="2000" dirty="0" smtClean="0">
                <a:solidFill>
                  <a:srgbClr val="002060"/>
                </a:solidFill>
              </a:rPr>
              <a:t> Curiosidad por emplear los algoritmos matemáticos como medio para interpretar y comprender mejor la realidad.</a:t>
            </a:r>
          </a:p>
          <a:p>
            <a:pPr lvl="0" algn="just">
              <a:buFont typeface="Arial" pitchFamily="34" charset="0"/>
              <a:buChar char="•"/>
            </a:pPr>
            <a:endParaRPr lang="es-ES" sz="2000" dirty="0" smtClean="0">
              <a:solidFill>
                <a:srgbClr val="002060"/>
              </a:solidFill>
            </a:endParaRPr>
          </a:p>
          <a:p>
            <a:pPr lvl="0" algn="just">
              <a:buFont typeface="Arial" pitchFamily="34" charset="0"/>
              <a:buChar char="•"/>
            </a:pPr>
            <a:r>
              <a:rPr lang="es-ES" sz="2000" dirty="0" smtClean="0">
                <a:solidFill>
                  <a:srgbClr val="002060"/>
                </a:solidFill>
              </a:rPr>
              <a:t> Uso de las nuevas tecnologías como parte de sus métodos habituales de trabajo.</a:t>
            </a:r>
          </a:p>
          <a:p>
            <a:pPr lvl="0" algn="just">
              <a:buFont typeface="Arial" pitchFamily="34" charset="0"/>
              <a:buChar char="•"/>
            </a:pPr>
            <a:endParaRPr lang="es-ES" sz="2000" dirty="0" smtClean="0">
              <a:solidFill>
                <a:srgbClr val="002060"/>
              </a:solidFill>
            </a:endParaRPr>
          </a:p>
          <a:p>
            <a:pPr lvl="0" algn="just">
              <a:buFont typeface="Arial" pitchFamily="34" charset="0"/>
              <a:buChar char="•"/>
            </a:pPr>
            <a:r>
              <a:rPr lang="es-ES" sz="2000" dirty="0" smtClean="0">
                <a:solidFill>
                  <a:srgbClr val="002060"/>
                </a:solidFill>
              </a:rPr>
              <a:t> Valoración del trabajo cooperativo en equipo. </a:t>
            </a:r>
          </a:p>
        </p:txBody>
      </p:sp>
      <p:grpSp>
        <p:nvGrpSpPr>
          <p:cNvPr id="7" name="6 Grupo"/>
          <p:cNvGrpSpPr/>
          <p:nvPr/>
        </p:nvGrpSpPr>
        <p:grpSpPr>
          <a:xfrm>
            <a:off x="0" y="0"/>
            <a:ext cx="9144000" cy="1196752"/>
            <a:chOff x="0" y="4705665"/>
            <a:chExt cx="8572560" cy="858604"/>
          </a:xfrm>
        </p:grpSpPr>
        <p:sp>
          <p:nvSpPr>
            <p:cNvPr id="8" name="7 Rectángulo redondeado"/>
            <p:cNvSpPr/>
            <p:nvPr/>
          </p:nvSpPr>
          <p:spPr>
            <a:xfrm>
              <a:off x="0" y="4705665"/>
              <a:ext cx="8572560" cy="858604"/>
            </a:xfrm>
            <a:prstGeom prst="roundRect">
              <a:avLst/>
            </a:prstGeom>
          </p:spPr>
          <p:style>
            <a:lnRef idx="1">
              <a:schemeClr val="accent1"/>
            </a:lnRef>
            <a:fillRef idx="2">
              <a:schemeClr val="accent1"/>
            </a:fillRef>
            <a:effectRef idx="1">
              <a:schemeClr val="accent1"/>
            </a:effectRef>
            <a:fontRef idx="minor">
              <a:schemeClr val="dk1"/>
            </a:fontRef>
          </p:style>
        </p:sp>
        <p:sp>
          <p:nvSpPr>
            <p:cNvPr id="9" name="8 Rectángulo"/>
            <p:cNvSpPr/>
            <p:nvPr/>
          </p:nvSpPr>
          <p:spPr>
            <a:xfrm>
              <a:off x="41914" y="4747579"/>
              <a:ext cx="8488732" cy="774776"/>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ES_tradnl" sz="4000" kern="1200" dirty="0" smtClean="0">
                  <a:solidFill>
                    <a:srgbClr val="002060"/>
                  </a:solidFill>
                  <a:latin typeface="Algerian" pitchFamily="82" charset="0"/>
                </a:rPr>
                <a:t>COntenidos</a:t>
              </a:r>
              <a:endParaRPr lang="es-ES" sz="4000" kern="1200" dirty="0">
                <a:solidFill>
                  <a:srgbClr val="002060"/>
                </a:solidFill>
                <a:latin typeface="Algerian" pitchFamily="82" charset="0"/>
              </a:endParaRPr>
            </a:p>
          </p:txBody>
        </p:sp>
      </p:grpSp>
      <p:pic>
        <p:nvPicPr>
          <p:cNvPr id="10" name="9 Imagen" descr="images.jpg">
            <a:hlinkClick r:id="rId2" action="ppaction://hlinksldjump"/>
          </p:cNvPr>
          <p:cNvPicPr>
            <a:picLocks noChangeAspect="1"/>
          </p:cNvPicPr>
          <p:nvPr/>
        </p:nvPicPr>
        <p:blipFill>
          <a:blip r:embed="rId3" cstate="print"/>
          <a:stretch>
            <a:fillRect/>
          </a:stretch>
        </p:blipFill>
        <p:spPr>
          <a:xfrm>
            <a:off x="8480166" y="6165304"/>
            <a:ext cx="663833" cy="69269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www.cefymap.unach.mx/matematicaS2.jpg"/>
          <p:cNvPicPr>
            <a:picLocks noChangeAspect="1" noChangeArrowheads="1"/>
          </p:cNvPicPr>
          <p:nvPr/>
        </p:nvPicPr>
        <p:blipFill>
          <a:blip r:embed="rId2" cstate="print"/>
          <a:srcRect/>
          <a:stretch>
            <a:fillRect/>
          </a:stretch>
        </p:blipFill>
        <p:spPr bwMode="auto">
          <a:xfrm>
            <a:off x="6156176" y="4509120"/>
            <a:ext cx="2797085" cy="2097814"/>
          </a:xfrm>
          <a:prstGeom prst="rect">
            <a:avLst/>
          </a:prstGeom>
          <a:noFill/>
        </p:spPr>
      </p:pic>
      <p:sp>
        <p:nvSpPr>
          <p:cNvPr id="3" name="2 CuadroTexto"/>
          <p:cNvSpPr txBox="1"/>
          <p:nvPr/>
        </p:nvSpPr>
        <p:spPr>
          <a:xfrm>
            <a:off x="611560" y="1628800"/>
            <a:ext cx="7715304" cy="4247317"/>
          </a:xfrm>
          <a:prstGeom prst="rect">
            <a:avLst/>
          </a:prstGeom>
          <a:noFill/>
        </p:spPr>
        <p:txBody>
          <a:bodyPr wrap="square" rtlCol="0">
            <a:spAutoFit/>
          </a:bodyPr>
          <a:lstStyle/>
          <a:p>
            <a:pPr lvl="0" algn="just">
              <a:buFont typeface="Arial" pitchFamily="34" charset="0"/>
              <a:buChar char="•"/>
            </a:pPr>
            <a:endParaRPr lang="es-ES" sz="2400" dirty="0" smtClean="0">
              <a:solidFill>
                <a:srgbClr val="002060"/>
              </a:solidFill>
            </a:endParaRPr>
          </a:p>
          <a:p>
            <a:pPr lvl="0" algn="just">
              <a:buFont typeface="Arial" pitchFamily="34" charset="0"/>
              <a:buChar char="•"/>
            </a:pPr>
            <a:r>
              <a:rPr lang="es-ES" sz="2400" dirty="0" smtClean="0">
                <a:solidFill>
                  <a:srgbClr val="002060"/>
                </a:solidFill>
              </a:rPr>
              <a:t> </a:t>
            </a:r>
            <a:r>
              <a:rPr lang="es-ES" sz="2000" dirty="0" smtClean="0">
                <a:solidFill>
                  <a:srgbClr val="002060"/>
                </a:solidFill>
              </a:rPr>
              <a:t>Fracciones equivalentes a una dada.</a:t>
            </a:r>
          </a:p>
          <a:p>
            <a:pPr lvl="0" algn="just">
              <a:buFont typeface="Arial" pitchFamily="34" charset="0"/>
              <a:buChar char="•"/>
            </a:pPr>
            <a:endParaRPr lang="es-ES" sz="2000" dirty="0" smtClean="0">
              <a:solidFill>
                <a:srgbClr val="002060"/>
              </a:solidFill>
            </a:endParaRPr>
          </a:p>
          <a:p>
            <a:pPr lvl="0" algn="just">
              <a:buFont typeface="Arial" pitchFamily="34" charset="0"/>
              <a:buChar char="•"/>
            </a:pPr>
            <a:r>
              <a:rPr lang="es-ES" sz="2000" dirty="0" smtClean="0">
                <a:solidFill>
                  <a:srgbClr val="002060"/>
                </a:solidFill>
              </a:rPr>
              <a:t> Identificación y utilización de magnitudes directamente proporcionales. </a:t>
            </a:r>
          </a:p>
          <a:p>
            <a:pPr lvl="0" algn="just">
              <a:buFont typeface="Arial" pitchFamily="34" charset="0"/>
              <a:buChar char="•"/>
            </a:pPr>
            <a:endParaRPr lang="es-ES" sz="2000" dirty="0" smtClean="0">
              <a:solidFill>
                <a:srgbClr val="002060"/>
              </a:solidFill>
            </a:endParaRPr>
          </a:p>
          <a:p>
            <a:pPr lvl="0" algn="just">
              <a:buFont typeface="Arial" pitchFamily="34" charset="0"/>
              <a:buChar char="•"/>
            </a:pPr>
            <a:r>
              <a:rPr lang="es-ES" sz="2000" dirty="0" smtClean="0">
                <a:solidFill>
                  <a:srgbClr val="002060"/>
                </a:solidFill>
              </a:rPr>
              <a:t> Resolución de ecuaciones de primer grado.</a:t>
            </a:r>
          </a:p>
          <a:p>
            <a:pPr lvl="0" algn="just">
              <a:buFont typeface="Arial" pitchFamily="34" charset="0"/>
              <a:buChar char="•"/>
            </a:pPr>
            <a:endParaRPr lang="es-ES" sz="2000" dirty="0" smtClean="0">
              <a:solidFill>
                <a:srgbClr val="002060"/>
              </a:solidFill>
            </a:endParaRPr>
          </a:p>
          <a:p>
            <a:pPr lvl="0" algn="just">
              <a:buFont typeface="Arial" pitchFamily="34" charset="0"/>
              <a:buChar char="•"/>
            </a:pPr>
            <a:r>
              <a:rPr lang="es-ES" sz="2000" dirty="0" smtClean="0">
                <a:solidFill>
                  <a:srgbClr val="002060"/>
                </a:solidFill>
              </a:rPr>
              <a:t> Operaciones con fracciones.</a:t>
            </a:r>
          </a:p>
          <a:p>
            <a:pPr lvl="0" algn="just">
              <a:buFont typeface="Arial" pitchFamily="34" charset="0"/>
              <a:buChar char="•"/>
            </a:pPr>
            <a:endParaRPr lang="es-ES" sz="2000" dirty="0" smtClean="0">
              <a:solidFill>
                <a:srgbClr val="002060"/>
              </a:solidFill>
            </a:endParaRPr>
          </a:p>
          <a:p>
            <a:pPr lvl="0" algn="just">
              <a:buFont typeface="Arial" pitchFamily="34" charset="0"/>
              <a:buChar char="•"/>
            </a:pPr>
            <a:r>
              <a:rPr lang="es-ES" sz="2000" dirty="0" smtClean="0">
                <a:solidFill>
                  <a:srgbClr val="002060"/>
                </a:solidFill>
              </a:rPr>
              <a:t> Cálculo mental y escrito con porcentajes habituales.</a:t>
            </a:r>
          </a:p>
          <a:p>
            <a:endParaRPr lang="es-ES_tradnl" sz="2400" b="1" dirty="0" smtClean="0">
              <a:solidFill>
                <a:srgbClr val="002060"/>
              </a:solidFill>
            </a:endParaRPr>
          </a:p>
          <a:p>
            <a:pPr>
              <a:buFont typeface="Arial" pitchFamily="34" charset="0"/>
              <a:buChar char="•"/>
            </a:pPr>
            <a:endParaRPr lang="es-ES" dirty="0"/>
          </a:p>
        </p:txBody>
      </p:sp>
      <p:sp>
        <p:nvSpPr>
          <p:cNvPr id="4" name="3 CuadroTexto">
            <a:hlinkClick r:id="rId3" action="ppaction://hlinkfile"/>
          </p:cNvPr>
          <p:cNvSpPr txBox="1"/>
          <p:nvPr/>
        </p:nvSpPr>
        <p:spPr>
          <a:xfrm>
            <a:off x="1043608" y="5589240"/>
            <a:ext cx="4000528" cy="461665"/>
          </a:xfrm>
          <a:prstGeom prst="rect">
            <a:avLst/>
          </a:prstGeom>
          <a:noFill/>
        </p:spPr>
        <p:txBody>
          <a:bodyPr wrap="square" rtlCol="0">
            <a:spAutoFit/>
          </a:bodyPr>
          <a:lstStyle/>
          <a:p>
            <a:pPr>
              <a:buFont typeface="Wingdings" pitchFamily="2" charset="2"/>
              <a:buChar char="Ø"/>
            </a:pPr>
            <a:r>
              <a:rPr lang="es-ES_tradnl" sz="2400" b="1" dirty="0" smtClean="0">
                <a:solidFill>
                  <a:srgbClr val="002060"/>
                </a:solidFill>
                <a:hlinkClick r:id="rId4" action="ppaction://hlinkfile"/>
              </a:rPr>
              <a:t>Prueba de diagnóstico</a:t>
            </a:r>
            <a:endParaRPr lang="es-ES" sz="2400" b="1" dirty="0">
              <a:solidFill>
                <a:srgbClr val="002060"/>
              </a:solidFill>
            </a:endParaRPr>
          </a:p>
        </p:txBody>
      </p:sp>
      <p:grpSp>
        <p:nvGrpSpPr>
          <p:cNvPr id="6" name="5 Grupo"/>
          <p:cNvGrpSpPr/>
          <p:nvPr/>
        </p:nvGrpSpPr>
        <p:grpSpPr>
          <a:xfrm>
            <a:off x="-252536" y="0"/>
            <a:ext cx="9396536" cy="1191260"/>
            <a:chOff x="-144016" y="4711157"/>
            <a:chExt cx="8784976" cy="858604"/>
          </a:xfrm>
        </p:grpSpPr>
        <p:sp>
          <p:nvSpPr>
            <p:cNvPr id="7" name="6 Rectángulo redondeado"/>
            <p:cNvSpPr/>
            <p:nvPr/>
          </p:nvSpPr>
          <p:spPr>
            <a:xfrm>
              <a:off x="68400" y="4711157"/>
              <a:ext cx="8572560" cy="858604"/>
            </a:xfrm>
            <a:prstGeom prst="roundRect">
              <a:avLst/>
            </a:prstGeom>
          </p:spPr>
          <p:style>
            <a:lnRef idx="1">
              <a:schemeClr val="accent1"/>
            </a:lnRef>
            <a:fillRef idx="2">
              <a:schemeClr val="accent1"/>
            </a:fillRef>
            <a:effectRef idx="1">
              <a:schemeClr val="accent1"/>
            </a:effectRef>
            <a:fontRef idx="minor">
              <a:schemeClr val="dk1"/>
            </a:fontRef>
          </p:style>
        </p:sp>
        <p:sp>
          <p:nvSpPr>
            <p:cNvPr id="8" name="7 Rectángulo"/>
            <p:cNvSpPr/>
            <p:nvPr/>
          </p:nvSpPr>
          <p:spPr>
            <a:xfrm>
              <a:off x="-144016" y="4747579"/>
              <a:ext cx="8488732" cy="774776"/>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ES_tradnl" sz="4000" kern="1200" dirty="0" smtClean="0">
                  <a:solidFill>
                    <a:srgbClr val="002060"/>
                  </a:solidFill>
                  <a:latin typeface="Algerian" pitchFamily="82" charset="0"/>
                </a:rPr>
                <a:t>Conceptos previos</a:t>
              </a:r>
              <a:endParaRPr lang="es-ES" sz="4000" kern="1200" dirty="0">
                <a:solidFill>
                  <a:srgbClr val="002060"/>
                </a:solidFill>
                <a:latin typeface="Algerian" pitchFamily="82" charset="0"/>
              </a:endParaRPr>
            </a:p>
          </p:txBody>
        </p:sp>
      </p:grpSp>
      <p:pic>
        <p:nvPicPr>
          <p:cNvPr id="9" name="8 Imagen" descr="images.jpg">
            <a:hlinkClick r:id="rId5" action="ppaction://hlinksldjump"/>
          </p:cNvPr>
          <p:cNvPicPr>
            <a:picLocks noChangeAspect="1"/>
          </p:cNvPicPr>
          <p:nvPr/>
        </p:nvPicPr>
        <p:blipFill>
          <a:blip r:embed="rId6" cstate="print"/>
          <a:stretch>
            <a:fillRect/>
          </a:stretch>
        </p:blipFill>
        <p:spPr>
          <a:xfrm>
            <a:off x="8532440" y="6219850"/>
            <a:ext cx="611560" cy="638149"/>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323528" y="1738190"/>
            <a:ext cx="8208912"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pPr>
            <a:r>
              <a:rPr lang="es-ES" sz="1700" b="1" dirty="0" smtClean="0">
                <a:solidFill>
                  <a:srgbClr val="002060"/>
                </a:solidFill>
                <a:ea typeface="Calibri" pitchFamily="34" charset="0"/>
                <a:cs typeface="Arial" pitchFamily="34" charset="0"/>
              </a:rPr>
              <a:t>Extraído del Anexo II del Real Decreto 1631/2006, de 29 de diciembre.</a:t>
            </a:r>
          </a:p>
          <a:p>
            <a:pPr lvl="0" algn="just" fontAlgn="base">
              <a:spcBef>
                <a:spcPct val="0"/>
              </a:spcBef>
              <a:spcAft>
                <a:spcPct val="0"/>
              </a:spcAft>
            </a:pPr>
            <a:endParaRPr lang="es-ES" sz="1700" dirty="0" smtClean="0">
              <a:solidFill>
                <a:srgbClr val="002060"/>
              </a:solidFill>
              <a:cs typeface="Arial" pitchFamily="34" charset="0"/>
            </a:endParaRPr>
          </a:p>
          <a:p>
            <a:pPr lvl="0" algn="just" eaLnBrk="0" fontAlgn="base" hangingPunct="0">
              <a:spcBef>
                <a:spcPct val="0"/>
              </a:spcBef>
              <a:spcAft>
                <a:spcPct val="0"/>
              </a:spcAft>
              <a:buFontTx/>
              <a:buChar char="•"/>
            </a:pPr>
            <a:r>
              <a:rPr lang="es-ES" sz="1700" dirty="0" smtClean="0">
                <a:solidFill>
                  <a:srgbClr val="002060"/>
                </a:solidFill>
                <a:ea typeface="Times New Roman" pitchFamily="18" charset="0"/>
                <a:cs typeface="Arial" pitchFamily="34" charset="0"/>
              </a:rPr>
              <a:t> Desarrollar y consolidar hábitos de disciplina, estudio y trabajo individual y en equipo.</a:t>
            </a:r>
          </a:p>
          <a:p>
            <a:pPr lvl="0" algn="just" eaLnBrk="0" fontAlgn="base" hangingPunct="0">
              <a:spcBef>
                <a:spcPct val="0"/>
              </a:spcBef>
              <a:spcAft>
                <a:spcPct val="0"/>
              </a:spcAft>
              <a:buFontTx/>
              <a:buChar char="•"/>
            </a:pPr>
            <a:endParaRPr lang="es-ES" sz="800" dirty="0" smtClean="0">
              <a:solidFill>
                <a:srgbClr val="002060"/>
              </a:solidFill>
              <a:cs typeface="Arial" pitchFamily="34" charset="0"/>
            </a:endParaRPr>
          </a:p>
          <a:p>
            <a:pPr lvl="0" algn="just" eaLnBrk="0" fontAlgn="base" hangingPunct="0">
              <a:spcBef>
                <a:spcPct val="0"/>
              </a:spcBef>
              <a:spcAft>
                <a:spcPct val="0"/>
              </a:spcAft>
              <a:buFontTx/>
              <a:buChar char="•"/>
            </a:pPr>
            <a:r>
              <a:rPr lang="es-ES" sz="1700" dirty="0" smtClean="0">
                <a:solidFill>
                  <a:srgbClr val="002060"/>
                </a:solidFill>
                <a:ea typeface="Times New Roman" pitchFamily="18" charset="0"/>
                <a:cs typeface="Arial" pitchFamily="34" charset="0"/>
              </a:rPr>
              <a:t>Valorar y respetar la diferencia de sexos y la igualdad de derechos y oportunidades entre ellos. </a:t>
            </a:r>
            <a:endParaRPr lang="es-ES" sz="1700" dirty="0" smtClean="0">
              <a:solidFill>
                <a:srgbClr val="002060"/>
              </a:solidFill>
              <a:cs typeface="Arial" pitchFamily="34" charset="0"/>
            </a:endParaRPr>
          </a:p>
          <a:p>
            <a:pPr lvl="0" algn="just" eaLnBrk="0" fontAlgn="base" hangingPunct="0">
              <a:spcBef>
                <a:spcPct val="0"/>
              </a:spcBef>
              <a:spcAft>
                <a:spcPct val="0"/>
              </a:spcAft>
              <a:buFontTx/>
              <a:buChar char="•"/>
            </a:pPr>
            <a:endParaRPr lang="es-ES" sz="800" dirty="0" smtClean="0">
              <a:solidFill>
                <a:srgbClr val="002060"/>
              </a:solidFill>
              <a:ea typeface="Times New Roman" pitchFamily="18" charset="0"/>
              <a:cs typeface="Arial" pitchFamily="34" charset="0"/>
            </a:endParaRPr>
          </a:p>
          <a:p>
            <a:pPr lvl="0" algn="just" eaLnBrk="0" fontAlgn="base" hangingPunct="0">
              <a:spcBef>
                <a:spcPct val="0"/>
              </a:spcBef>
              <a:spcAft>
                <a:spcPct val="0"/>
              </a:spcAft>
              <a:buFontTx/>
              <a:buChar char="•"/>
            </a:pPr>
            <a:r>
              <a:rPr lang="es-ES" sz="1700" dirty="0" smtClean="0">
                <a:solidFill>
                  <a:srgbClr val="002060"/>
                </a:solidFill>
                <a:ea typeface="Times New Roman" pitchFamily="18" charset="0"/>
                <a:cs typeface="Arial" pitchFamily="34" charset="0"/>
              </a:rPr>
              <a:t>Desarrollar destrezas básicas en la utilización de las fuentes de información para, con sentido crítico, adquirir nuevos conocimientos.</a:t>
            </a:r>
            <a:endParaRPr lang="es-ES" sz="1700" dirty="0" smtClean="0">
              <a:solidFill>
                <a:srgbClr val="002060"/>
              </a:solidFill>
              <a:cs typeface="Arial" pitchFamily="34" charset="0"/>
            </a:endParaRPr>
          </a:p>
          <a:p>
            <a:pPr lvl="0" algn="just" eaLnBrk="0" fontAlgn="base" hangingPunct="0">
              <a:spcBef>
                <a:spcPct val="0"/>
              </a:spcBef>
              <a:spcAft>
                <a:spcPct val="0"/>
              </a:spcAft>
              <a:buFontTx/>
              <a:buChar char="•"/>
            </a:pPr>
            <a:endParaRPr lang="es-ES" sz="800" dirty="0" smtClean="0">
              <a:solidFill>
                <a:srgbClr val="002060"/>
              </a:solidFill>
              <a:ea typeface="Times New Roman" pitchFamily="18" charset="0"/>
              <a:cs typeface="Arial" pitchFamily="34" charset="0"/>
            </a:endParaRPr>
          </a:p>
          <a:p>
            <a:pPr lvl="0" algn="just" eaLnBrk="0" fontAlgn="base" hangingPunct="0">
              <a:spcBef>
                <a:spcPct val="0"/>
              </a:spcBef>
              <a:spcAft>
                <a:spcPct val="0"/>
              </a:spcAft>
              <a:buFontTx/>
              <a:buChar char="•"/>
            </a:pPr>
            <a:r>
              <a:rPr lang="es-ES" sz="1700" dirty="0" smtClean="0">
                <a:solidFill>
                  <a:srgbClr val="002060"/>
                </a:solidFill>
                <a:ea typeface="Times New Roman" pitchFamily="18" charset="0"/>
                <a:cs typeface="Arial" pitchFamily="34" charset="0"/>
              </a:rPr>
              <a:t>Concebir el conocimiento científico como un saber integrado que se estructura en distintas disciplinas.</a:t>
            </a:r>
          </a:p>
          <a:p>
            <a:pPr lvl="0" algn="just" eaLnBrk="0" fontAlgn="base" hangingPunct="0">
              <a:spcBef>
                <a:spcPct val="0"/>
              </a:spcBef>
              <a:spcAft>
                <a:spcPct val="0"/>
              </a:spcAft>
              <a:buFontTx/>
              <a:buChar char="•"/>
            </a:pPr>
            <a:endParaRPr lang="es-ES" sz="800" dirty="0" smtClean="0">
              <a:solidFill>
                <a:srgbClr val="002060"/>
              </a:solidFill>
              <a:cs typeface="Arial" pitchFamily="34" charset="0"/>
            </a:endParaRPr>
          </a:p>
          <a:p>
            <a:pPr lvl="0" algn="just" eaLnBrk="0" fontAlgn="base" hangingPunct="0">
              <a:spcBef>
                <a:spcPct val="0"/>
              </a:spcBef>
              <a:spcAft>
                <a:spcPct val="0"/>
              </a:spcAft>
              <a:buFontTx/>
              <a:buChar char="•"/>
            </a:pPr>
            <a:r>
              <a:rPr lang="es-ES" sz="1700" dirty="0" smtClean="0">
                <a:solidFill>
                  <a:srgbClr val="002060"/>
                </a:solidFill>
                <a:ea typeface="Times New Roman" pitchFamily="18" charset="0"/>
                <a:cs typeface="Arial" pitchFamily="34" charset="0"/>
              </a:rPr>
              <a:t>Desarrollar el espíritu emprendedor y la confianza en sí mismo, la participación, el sentido crítico, la iniciativa personal y la capacidad para aprender a aprender.</a:t>
            </a:r>
          </a:p>
          <a:p>
            <a:pPr lvl="0" algn="just" eaLnBrk="0" fontAlgn="base" hangingPunct="0">
              <a:spcBef>
                <a:spcPct val="0"/>
              </a:spcBef>
              <a:spcAft>
                <a:spcPct val="0"/>
              </a:spcAft>
              <a:buFontTx/>
              <a:buChar char="•"/>
            </a:pPr>
            <a:endParaRPr lang="es-ES" sz="800" dirty="0" smtClean="0">
              <a:solidFill>
                <a:srgbClr val="002060"/>
              </a:solidFill>
              <a:cs typeface="Arial" pitchFamily="34" charset="0"/>
            </a:endParaRPr>
          </a:p>
          <a:p>
            <a:pPr lvl="0" algn="just" eaLnBrk="0" fontAlgn="base" hangingPunct="0">
              <a:spcBef>
                <a:spcPct val="0"/>
              </a:spcBef>
              <a:spcAft>
                <a:spcPct val="0"/>
              </a:spcAft>
              <a:buFontTx/>
              <a:buChar char="•"/>
            </a:pPr>
            <a:r>
              <a:rPr lang="es-ES" sz="1700" dirty="0" smtClean="0">
                <a:solidFill>
                  <a:srgbClr val="002060"/>
                </a:solidFill>
                <a:ea typeface="Times New Roman" pitchFamily="18" charset="0"/>
                <a:cs typeface="Arial" pitchFamily="34" charset="0"/>
              </a:rPr>
              <a:t>Comprender y expresar con corrección, oralmente y por escrito, textos y mensajes complejos, e iniciarse en el conocimiento, la lectura y el estudio de la literatura.</a:t>
            </a:r>
          </a:p>
          <a:p>
            <a:pPr lvl="0" algn="just" eaLnBrk="0" fontAlgn="base" hangingPunct="0">
              <a:spcBef>
                <a:spcPct val="0"/>
              </a:spcBef>
              <a:spcAft>
                <a:spcPct val="0"/>
              </a:spcAft>
              <a:buFontTx/>
              <a:buChar char="•"/>
            </a:pPr>
            <a:endParaRPr lang="es-ES" sz="800" dirty="0" smtClean="0">
              <a:solidFill>
                <a:srgbClr val="002060"/>
              </a:solidFill>
              <a:cs typeface="Arial" pitchFamily="34" charset="0"/>
            </a:endParaRPr>
          </a:p>
          <a:p>
            <a:pPr lvl="0" algn="just" eaLnBrk="0" fontAlgn="base" hangingPunct="0">
              <a:spcBef>
                <a:spcPct val="0"/>
              </a:spcBef>
              <a:spcAft>
                <a:spcPct val="0"/>
              </a:spcAft>
              <a:buFontTx/>
              <a:buChar char="•"/>
            </a:pPr>
            <a:r>
              <a:rPr lang="es-ES" sz="1700" dirty="0" smtClean="0">
                <a:solidFill>
                  <a:srgbClr val="002060"/>
                </a:solidFill>
                <a:ea typeface="Times New Roman" pitchFamily="18" charset="0"/>
                <a:cs typeface="Arial" pitchFamily="34" charset="0"/>
              </a:rPr>
              <a:t>Conocer, valorar y respetar los aspectos básicos de la cultura y la historia de los demás.</a:t>
            </a:r>
            <a:endParaRPr lang="es-ES" sz="1700" dirty="0" smtClean="0">
              <a:solidFill>
                <a:srgbClr val="002060"/>
              </a:solidFill>
              <a:cs typeface="Arial" pitchFamily="34" charset="0"/>
            </a:endParaRPr>
          </a:p>
        </p:txBody>
      </p:sp>
      <p:grpSp>
        <p:nvGrpSpPr>
          <p:cNvPr id="4" name="3 Grupo"/>
          <p:cNvGrpSpPr/>
          <p:nvPr/>
        </p:nvGrpSpPr>
        <p:grpSpPr>
          <a:xfrm>
            <a:off x="0" y="0"/>
            <a:ext cx="9144000" cy="1069492"/>
            <a:chOff x="0" y="0"/>
            <a:chExt cx="8572560" cy="880852"/>
          </a:xfrm>
        </p:grpSpPr>
        <p:sp>
          <p:nvSpPr>
            <p:cNvPr id="5" name="4 Rectángulo redondeado"/>
            <p:cNvSpPr/>
            <p:nvPr/>
          </p:nvSpPr>
          <p:spPr>
            <a:xfrm>
              <a:off x="0" y="0"/>
              <a:ext cx="8572560" cy="880852"/>
            </a:xfrm>
            <a:prstGeom prst="roundRect">
              <a:avLst/>
            </a:prstGeom>
          </p:spPr>
          <p:style>
            <a:lnRef idx="1">
              <a:schemeClr val="accent1"/>
            </a:lnRef>
            <a:fillRef idx="2">
              <a:schemeClr val="accent1"/>
            </a:fillRef>
            <a:effectRef idx="1">
              <a:schemeClr val="accent1"/>
            </a:effectRef>
            <a:fontRef idx="minor">
              <a:schemeClr val="dk1"/>
            </a:fontRef>
          </p:style>
        </p:sp>
        <p:sp>
          <p:nvSpPr>
            <p:cNvPr id="6" name="5 Rectángulo"/>
            <p:cNvSpPr/>
            <p:nvPr/>
          </p:nvSpPr>
          <p:spPr>
            <a:xfrm>
              <a:off x="43000" y="43000"/>
              <a:ext cx="8486560" cy="794852"/>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ES_tradnl" sz="4000" kern="1200" dirty="0" smtClean="0">
                  <a:solidFill>
                    <a:srgbClr val="002060"/>
                  </a:solidFill>
                  <a:latin typeface="Algerian" pitchFamily="82" charset="0"/>
                </a:rPr>
                <a:t>OBJETIVOS</a:t>
              </a:r>
              <a:endParaRPr lang="es-ES" sz="4000" kern="1200" dirty="0">
                <a:solidFill>
                  <a:srgbClr val="002060"/>
                </a:solidFill>
                <a:latin typeface="Algerian" pitchFamily="82" charset="0"/>
              </a:endParaRPr>
            </a:p>
          </p:txBody>
        </p:sp>
      </p:grpSp>
      <p:sp>
        <p:nvSpPr>
          <p:cNvPr id="7" name="6 CuadroTexto"/>
          <p:cNvSpPr txBox="1"/>
          <p:nvPr/>
        </p:nvSpPr>
        <p:spPr>
          <a:xfrm>
            <a:off x="0" y="1124744"/>
            <a:ext cx="9144000" cy="584775"/>
          </a:xfrm>
          <a:prstGeom prst="rect">
            <a:avLst/>
          </a:prstGeom>
          <a:noFill/>
        </p:spPr>
        <p:txBody>
          <a:bodyPr wrap="square" rtlCol="0">
            <a:spAutoFit/>
          </a:bodyPr>
          <a:lstStyle/>
          <a:p>
            <a:pPr algn="ctr"/>
            <a:r>
              <a:rPr lang="es-ES" sz="3200" b="1" dirty="0" smtClean="0">
                <a:solidFill>
                  <a:srgbClr val="002060"/>
                </a:solidFill>
              </a:rPr>
              <a:t>Generales</a:t>
            </a:r>
            <a:endParaRPr lang="es-ES" sz="3200" b="1" dirty="0">
              <a:solidFill>
                <a:srgbClr val="002060"/>
              </a:solidFill>
            </a:endParaRPr>
          </a:p>
        </p:txBody>
      </p:sp>
      <p:pic>
        <p:nvPicPr>
          <p:cNvPr id="8" name="7 Imagen" descr="images.jpg">
            <a:hlinkClick r:id="rId2" action="ppaction://hlinksldjump"/>
          </p:cNvPr>
          <p:cNvPicPr>
            <a:picLocks noChangeAspect="1"/>
          </p:cNvPicPr>
          <p:nvPr/>
        </p:nvPicPr>
        <p:blipFill>
          <a:blip r:embed="rId3" cstate="print"/>
          <a:stretch>
            <a:fillRect/>
          </a:stretch>
        </p:blipFill>
        <p:spPr>
          <a:xfrm>
            <a:off x="8480166" y="6165304"/>
            <a:ext cx="663833" cy="692695"/>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ChangeArrowheads="1"/>
          </p:cNvSpPr>
          <p:nvPr/>
        </p:nvSpPr>
        <p:spPr bwMode="auto">
          <a:xfrm>
            <a:off x="179512" y="1872020"/>
            <a:ext cx="8496944" cy="49859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a:buFont typeface="Arial" pitchFamily="34" charset="0"/>
              <a:buChar char="•"/>
            </a:pPr>
            <a:r>
              <a:rPr lang="es-ES" sz="1600" b="1" dirty="0" smtClean="0">
                <a:solidFill>
                  <a:srgbClr val="002060"/>
                </a:solidFill>
              </a:rPr>
              <a:t> </a:t>
            </a:r>
            <a:r>
              <a:rPr lang="es-ES" sz="2000" dirty="0" smtClean="0">
                <a:solidFill>
                  <a:srgbClr val="002060"/>
                </a:solidFill>
              </a:rPr>
              <a:t>Diferenciar entre razones y proporciones y aplicar sus propiedades.</a:t>
            </a:r>
          </a:p>
          <a:p>
            <a:pPr lvl="0" algn="just">
              <a:buFont typeface="Arial" pitchFamily="34" charset="0"/>
              <a:buChar char="•"/>
            </a:pPr>
            <a:endParaRPr lang="es-ES" sz="600" dirty="0" smtClean="0">
              <a:solidFill>
                <a:srgbClr val="002060"/>
              </a:solidFill>
            </a:endParaRPr>
          </a:p>
          <a:p>
            <a:pPr lvl="0" algn="just">
              <a:buFont typeface="Arial" pitchFamily="34" charset="0"/>
              <a:buChar char="•"/>
            </a:pPr>
            <a:r>
              <a:rPr lang="es-ES" sz="2000" dirty="0" smtClean="0">
                <a:solidFill>
                  <a:srgbClr val="002060"/>
                </a:solidFill>
              </a:rPr>
              <a:t> Distinguir si dos razones forman una proporción o no.</a:t>
            </a:r>
          </a:p>
          <a:p>
            <a:pPr lvl="0" algn="just">
              <a:buFont typeface="Arial" pitchFamily="34" charset="0"/>
              <a:buChar char="•"/>
            </a:pPr>
            <a:endParaRPr lang="es-ES" sz="600" dirty="0" smtClean="0">
              <a:solidFill>
                <a:srgbClr val="002060"/>
              </a:solidFill>
            </a:endParaRPr>
          </a:p>
          <a:p>
            <a:pPr lvl="0" algn="just">
              <a:buFont typeface="Arial" pitchFamily="34" charset="0"/>
              <a:buChar char="•"/>
            </a:pPr>
            <a:r>
              <a:rPr lang="es-ES" sz="2000" dirty="0" smtClean="0">
                <a:solidFill>
                  <a:srgbClr val="002060"/>
                </a:solidFill>
              </a:rPr>
              <a:t> Calcular los términos que faltan en una proporción.</a:t>
            </a:r>
          </a:p>
          <a:p>
            <a:pPr lvl="0" algn="just">
              <a:buFont typeface="Arial" pitchFamily="34" charset="0"/>
              <a:buChar char="•"/>
            </a:pPr>
            <a:endParaRPr lang="es-ES" sz="600" dirty="0" smtClean="0">
              <a:solidFill>
                <a:srgbClr val="002060"/>
              </a:solidFill>
            </a:endParaRPr>
          </a:p>
          <a:p>
            <a:pPr lvl="0" algn="just">
              <a:buFont typeface="Arial" pitchFamily="34" charset="0"/>
              <a:buChar char="•"/>
            </a:pPr>
            <a:r>
              <a:rPr lang="es-ES" sz="2000" dirty="0" smtClean="0">
                <a:solidFill>
                  <a:srgbClr val="002060"/>
                </a:solidFill>
              </a:rPr>
              <a:t> Identificar los distintos tipos de proporcionalidad entre magnitudes directas e inversas.</a:t>
            </a:r>
          </a:p>
          <a:p>
            <a:pPr lvl="0" algn="just">
              <a:buFont typeface="Arial" pitchFamily="34" charset="0"/>
              <a:buChar char="•"/>
            </a:pPr>
            <a:endParaRPr lang="es-ES" sz="600" dirty="0" smtClean="0">
              <a:solidFill>
                <a:srgbClr val="002060"/>
              </a:solidFill>
            </a:endParaRPr>
          </a:p>
          <a:p>
            <a:pPr lvl="0" algn="just">
              <a:buFont typeface="Arial" pitchFamily="34" charset="0"/>
              <a:buChar char="•"/>
            </a:pPr>
            <a:r>
              <a:rPr lang="es-ES" sz="2000" dirty="0" smtClean="0">
                <a:solidFill>
                  <a:srgbClr val="002060"/>
                </a:solidFill>
              </a:rPr>
              <a:t> Utilizar los procedimientos básicos para resolver problemas de proporcionalidad, reducción a la unidad, regla de tres, porcentajes, repartos, etc.</a:t>
            </a:r>
          </a:p>
          <a:p>
            <a:pPr lvl="0" algn="just">
              <a:buFont typeface="Arial" pitchFamily="34" charset="0"/>
              <a:buChar char="•"/>
            </a:pPr>
            <a:endParaRPr lang="es-ES" sz="600" dirty="0" smtClean="0">
              <a:solidFill>
                <a:srgbClr val="002060"/>
              </a:solidFill>
            </a:endParaRPr>
          </a:p>
          <a:p>
            <a:pPr lvl="0" algn="just">
              <a:buFont typeface="Arial" pitchFamily="34" charset="0"/>
              <a:buChar char="•"/>
            </a:pPr>
            <a:r>
              <a:rPr lang="es-ES" sz="2000" dirty="0" smtClean="0">
                <a:solidFill>
                  <a:srgbClr val="002060"/>
                </a:solidFill>
              </a:rPr>
              <a:t> Identificar relaciones de proporcionalidad numérica y utilizarlas para resolver problemas en situaciones de la vida cotidiana.</a:t>
            </a:r>
          </a:p>
          <a:p>
            <a:pPr lvl="0" algn="just">
              <a:buFont typeface="Arial" pitchFamily="34" charset="0"/>
              <a:buChar char="•"/>
            </a:pPr>
            <a:endParaRPr lang="es-ES" sz="600" dirty="0" smtClean="0">
              <a:solidFill>
                <a:srgbClr val="002060"/>
              </a:solidFill>
            </a:endParaRPr>
          </a:p>
          <a:p>
            <a:pPr lvl="0" algn="just">
              <a:buFont typeface="Arial" pitchFamily="34" charset="0"/>
              <a:buChar char="•"/>
            </a:pPr>
            <a:r>
              <a:rPr lang="es-ES" sz="2000" dirty="0" smtClean="0">
                <a:solidFill>
                  <a:srgbClr val="002060"/>
                </a:solidFill>
              </a:rPr>
              <a:t> Usar los instrumentos de cálculo para resolver problemas de proporciones y porcentajes, como la calculadora.</a:t>
            </a:r>
          </a:p>
          <a:p>
            <a:pPr lvl="0" algn="just">
              <a:buFont typeface="Arial" pitchFamily="34" charset="0"/>
              <a:buChar char="•"/>
            </a:pPr>
            <a:endParaRPr lang="es-ES" sz="600" dirty="0" smtClean="0">
              <a:solidFill>
                <a:srgbClr val="002060"/>
              </a:solidFill>
            </a:endParaRPr>
          </a:p>
          <a:p>
            <a:pPr lvl="0" algn="just">
              <a:buFont typeface="Arial" pitchFamily="34" charset="0"/>
              <a:buChar char="•"/>
            </a:pPr>
            <a:r>
              <a:rPr lang="es-ES" sz="2000" dirty="0" smtClean="0">
                <a:solidFill>
                  <a:srgbClr val="002060"/>
                </a:solidFill>
              </a:rPr>
              <a:t> Utilizar el software libre eXeLearning como recurso de autoevaluación.</a:t>
            </a:r>
          </a:p>
          <a:p>
            <a:pPr marL="0" marR="0" lvl="0" indent="0" algn="l" defTabSz="914400" rtl="0" eaLnBrk="1" fontAlgn="base" latinLnBrk="0" hangingPunct="1">
              <a:lnSpc>
                <a:spcPct val="100000"/>
              </a:lnSpc>
              <a:spcBef>
                <a:spcPct val="0"/>
              </a:spcBef>
              <a:spcAft>
                <a:spcPct val="0"/>
              </a:spcAft>
              <a:buClrTx/>
              <a:buSzTx/>
              <a:buFontTx/>
              <a:buChar char="•"/>
              <a:tabLst/>
            </a:pPr>
            <a:endParaRPr kumimoji="0" lang="es-ES" sz="1600" b="1" i="0" u="none" strike="noStrike" cap="none" normalizeH="0" baseline="0" dirty="0" smtClean="0">
              <a:ln>
                <a:noFill/>
              </a:ln>
              <a:solidFill>
                <a:srgbClr val="002060"/>
              </a:solidFill>
              <a:effectLst/>
              <a:latin typeface="+mj-lt"/>
            </a:endParaRPr>
          </a:p>
        </p:txBody>
      </p:sp>
      <p:sp>
        <p:nvSpPr>
          <p:cNvPr id="5" name="4 CuadroTexto"/>
          <p:cNvSpPr txBox="1"/>
          <p:nvPr/>
        </p:nvSpPr>
        <p:spPr>
          <a:xfrm>
            <a:off x="0" y="1124744"/>
            <a:ext cx="9144000" cy="584775"/>
          </a:xfrm>
          <a:prstGeom prst="rect">
            <a:avLst/>
          </a:prstGeom>
          <a:noFill/>
        </p:spPr>
        <p:txBody>
          <a:bodyPr wrap="square" rtlCol="0">
            <a:spAutoFit/>
          </a:bodyPr>
          <a:lstStyle/>
          <a:p>
            <a:pPr algn="ctr"/>
            <a:r>
              <a:rPr lang="es-ES" sz="3200" b="1" dirty="0" smtClean="0">
                <a:solidFill>
                  <a:srgbClr val="002060"/>
                </a:solidFill>
              </a:rPr>
              <a:t>Particulares</a:t>
            </a:r>
            <a:endParaRPr lang="es-ES" sz="3200" b="1" dirty="0">
              <a:solidFill>
                <a:srgbClr val="002060"/>
              </a:solidFill>
            </a:endParaRPr>
          </a:p>
        </p:txBody>
      </p:sp>
      <p:grpSp>
        <p:nvGrpSpPr>
          <p:cNvPr id="6" name="5 Grupo"/>
          <p:cNvGrpSpPr/>
          <p:nvPr/>
        </p:nvGrpSpPr>
        <p:grpSpPr>
          <a:xfrm>
            <a:off x="0" y="0"/>
            <a:ext cx="9144000" cy="1069492"/>
            <a:chOff x="0" y="0"/>
            <a:chExt cx="8572560" cy="880852"/>
          </a:xfrm>
        </p:grpSpPr>
        <p:sp>
          <p:nvSpPr>
            <p:cNvPr id="7" name="6 Rectángulo redondeado"/>
            <p:cNvSpPr/>
            <p:nvPr/>
          </p:nvSpPr>
          <p:spPr>
            <a:xfrm>
              <a:off x="0" y="0"/>
              <a:ext cx="8572560" cy="880852"/>
            </a:xfrm>
            <a:prstGeom prst="roundRect">
              <a:avLst/>
            </a:prstGeom>
          </p:spPr>
          <p:style>
            <a:lnRef idx="1">
              <a:schemeClr val="accent1"/>
            </a:lnRef>
            <a:fillRef idx="2">
              <a:schemeClr val="accent1"/>
            </a:fillRef>
            <a:effectRef idx="1">
              <a:schemeClr val="accent1"/>
            </a:effectRef>
            <a:fontRef idx="minor">
              <a:schemeClr val="dk1"/>
            </a:fontRef>
          </p:style>
        </p:sp>
        <p:sp>
          <p:nvSpPr>
            <p:cNvPr id="8" name="7 Rectángulo"/>
            <p:cNvSpPr/>
            <p:nvPr/>
          </p:nvSpPr>
          <p:spPr>
            <a:xfrm>
              <a:off x="43000" y="43000"/>
              <a:ext cx="8486560" cy="794852"/>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ES_tradnl" sz="4000" kern="1200" dirty="0" smtClean="0">
                  <a:solidFill>
                    <a:srgbClr val="002060"/>
                  </a:solidFill>
                  <a:latin typeface="Algerian" pitchFamily="82" charset="0"/>
                </a:rPr>
                <a:t>OBJETIVOS</a:t>
              </a:r>
              <a:endParaRPr lang="es-ES" sz="4000" kern="1200" dirty="0">
                <a:solidFill>
                  <a:srgbClr val="002060"/>
                </a:solidFill>
                <a:latin typeface="Algerian" pitchFamily="82" charset="0"/>
              </a:endParaRPr>
            </a:p>
          </p:txBody>
        </p:sp>
      </p:grpSp>
      <p:pic>
        <p:nvPicPr>
          <p:cNvPr id="9" name="8 Imagen" descr="images.jpg">
            <a:hlinkClick r:id="rId2" action="ppaction://hlinksldjump"/>
          </p:cNvPr>
          <p:cNvPicPr>
            <a:picLocks noChangeAspect="1"/>
          </p:cNvPicPr>
          <p:nvPr/>
        </p:nvPicPr>
        <p:blipFill>
          <a:blip r:embed="rId3" cstate="print"/>
          <a:stretch>
            <a:fillRect/>
          </a:stretch>
        </p:blipFill>
        <p:spPr>
          <a:xfrm>
            <a:off x="8480166" y="6165304"/>
            <a:ext cx="663833" cy="692695"/>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3" name="2 Rectángulo"/>
          <p:cNvSpPr/>
          <p:nvPr/>
        </p:nvSpPr>
        <p:spPr>
          <a:xfrm>
            <a:off x="285720" y="2956723"/>
            <a:ext cx="8572560" cy="342460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nvGrpSpPr>
          <p:cNvPr id="5" name="4 Grupo"/>
          <p:cNvGrpSpPr/>
          <p:nvPr/>
        </p:nvGrpSpPr>
        <p:grpSpPr>
          <a:xfrm>
            <a:off x="0" y="0"/>
            <a:ext cx="9144000" cy="1119252"/>
            <a:chOff x="0" y="4705665"/>
            <a:chExt cx="8572560" cy="858604"/>
          </a:xfrm>
        </p:grpSpPr>
        <p:sp>
          <p:nvSpPr>
            <p:cNvPr id="6" name="5 Rectángulo redondeado"/>
            <p:cNvSpPr/>
            <p:nvPr/>
          </p:nvSpPr>
          <p:spPr>
            <a:xfrm>
              <a:off x="0" y="4705665"/>
              <a:ext cx="8572560" cy="858604"/>
            </a:xfrm>
            <a:prstGeom prst="roundRect">
              <a:avLst/>
            </a:prstGeom>
          </p:spPr>
          <p:style>
            <a:lnRef idx="1">
              <a:schemeClr val="accent1"/>
            </a:lnRef>
            <a:fillRef idx="2">
              <a:schemeClr val="accent1"/>
            </a:fillRef>
            <a:effectRef idx="1">
              <a:schemeClr val="accent1"/>
            </a:effectRef>
            <a:fontRef idx="minor">
              <a:schemeClr val="dk1"/>
            </a:fontRef>
          </p:style>
        </p:sp>
        <p:sp>
          <p:nvSpPr>
            <p:cNvPr id="7" name="6 Rectángulo"/>
            <p:cNvSpPr/>
            <p:nvPr/>
          </p:nvSpPr>
          <p:spPr>
            <a:xfrm>
              <a:off x="41914" y="4747579"/>
              <a:ext cx="8488732" cy="774776"/>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ES_tradnl" sz="4000" kern="1200" dirty="0" smtClean="0">
                  <a:solidFill>
                    <a:srgbClr val="002060"/>
                  </a:solidFill>
                  <a:latin typeface="Algerian" pitchFamily="82" charset="0"/>
                </a:rPr>
                <a:t>COMPETENCIAS</a:t>
              </a:r>
              <a:endParaRPr lang="es-ES" sz="4000" kern="1200" dirty="0">
                <a:solidFill>
                  <a:srgbClr val="002060"/>
                </a:solidFill>
                <a:latin typeface="Algerian" pitchFamily="82" charset="0"/>
              </a:endParaRPr>
            </a:p>
          </p:txBody>
        </p:sp>
      </p:grpSp>
      <p:sp>
        <p:nvSpPr>
          <p:cNvPr id="8" name="7 CuadroTexto"/>
          <p:cNvSpPr txBox="1"/>
          <p:nvPr/>
        </p:nvSpPr>
        <p:spPr>
          <a:xfrm>
            <a:off x="395536" y="1268761"/>
            <a:ext cx="8208912" cy="5823133"/>
          </a:xfrm>
          <a:prstGeom prst="rect">
            <a:avLst/>
          </a:prstGeom>
          <a:noFill/>
        </p:spPr>
        <p:txBody>
          <a:bodyPr wrap="square" rtlCol="0">
            <a:spAutoFit/>
          </a:bodyPr>
          <a:lstStyle/>
          <a:p>
            <a:pPr marL="285750" lvl="1" indent="-285750" defTabSz="1244600">
              <a:lnSpc>
                <a:spcPct val="90000"/>
              </a:lnSpc>
              <a:spcBef>
                <a:spcPct val="0"/>
              </a:spcBef>
              <a:spcAft>
                <a:spcPct val="20000"/>
              </a:spcAft>
            </a:pPr>
            <a:r>
              <a:rPr lang="es-ES" dirty="0" smtClean="0">
                <a:solidFill>
                  <a:srgbClr val="002060"/>
                </a:solidFill>
              </a:rPr>
              <a:t>En nuestra U.D., destacan las siguientes:</a:t>
            </a:r>
          </a:p>
          <a:p>
            <a:pPr marL="285750" lvl="1" indent="-285750" defTabSz="1244600">
              <a:lnSpc>
                <a:spcPct val="90000"/>
              </a:lnSpc>
              <a:spcBef>
                <a:spcPct val="0"/>
              </a:spcBef>
              <a:spcAft>
                <a:spcPct val="20000"/>
              </a:spcAft>
              <a:buFontTx/>
              <a:buChar char="••"/>
            </a:pPr>
            <a:endParaRPr lang="es-ES" sz="2000" b="1" dirty="0" smtClean="0">
              <a:solidFill>
                <a:srgbClr val="002060"/>
              </a:solidFill>
            </a:endParaRPr>
          </a:p>
          <a:p>
            <a:pPr marL="285750" lvl="1" indent="-285750" defTabSz="1244600">
              <a:lnSpc>
                <a:spcPct val="90000"/>
              </a:lnSpc>
              <a:spcBef>
                <a:spcPct val="0"/>
              </a:spcBef>
              <a:spcAft>
                <a:spcPct val="20000"/>
              </a:spcAft>
              <a:buFontTx/>
              <a:buChar char="••"/>
            </a:pPr>
            <a:r>
              <a:rPr lang="es-ES" sz="2400" b="1" dirty="0" smtClean="0">
                <a:solidFill>
                  <a:srgbClr val="002060"/>
                </a:solidFill>
              </a:rPr>
              <a:t>Competencia en comunicación lingüística.</a:t>
            </a:r>
          </a:p>
          <a:p>
            <a:pPr lvl="0" algn="just"/>
            <a:r>
              <a:rPr lang="es-ES" dirty="0" smtClean="0">
                <a:solidFill>
                  <a:srgbClr val="002060"/>
                </a:solidFill>
              </a:rPr>
              <a:t>- Comprender los enunciados de los problemas y extraer información necesaria para resolverlos.</a:t>
            </a:r>
          </a:p>
          <a:p>
            <a:pPr lvl="0" algn="just"/>
            <a:r>
              <a:rPr lang="es-ES" dirty="0" smtClean="0">
                <a:solidFill>
                  <a:srgbClr val="002060"/>
                </a:solidFill>
              </a:rPr>
              <a:t>- Expresar con claridad y con un lenguaje adecuado los procesos seguidos para la resolución de las actividades y sus conclusiones.</a:t>
            </a:r>
          </a:p>
          <a:p>
            <a:pPr lvl="0" algn="just"/>
            <a:r>
              <a:rPr lang="es-ES" dirty="0" smtClean="0">
                <a:solidFill>
                  <a:srgbClr val="002060"/>
                </a:solidFill>
              </a:rPr>
              <a:t>- Interpretar la información cuantitativa sustentada en distintos formatos numéricos.</a:t>
            </a:r>
          </a:p>
          <a:p>
            <a:pPr marL="285750" lvl="1" indent="-285750" defTabSz="1244600">
              <a:lnSpc>
                <a:spcPct val="90000"/>
              </a:lnSpc>
              <a:spcBef>
                <a:spcPct val="0"/>
              </a:spcBef>
              <a:spcAft>
                <a:spcPct val="20000"/>
              </a:spcAft>
              <a:buChar char="••"/>
            </a:pPr>
            <a:endParaRPr lang="es-ES" sz="1400" b="1" dirty="0" smtClean="0">
              <a:solidFill>
                <a:srgbClr val="002060"/>
              </a:solidFill>
            </a:endParaRPr>
          </a:p>
          <a:p>
            <a:pPr marL="285750" lvl="1" indent="-285750" defTabSz="1244600">
              <a:lnSpc>
                <a:spcPct val="90000"/>
              </a:lnSpc>
              <a:spcBef>
                <a:spcPct val="0"/>
              </a:spcBef>
              <a:spcAft>
                <a:spcPct val="20000"/>
              </a:spcAft>
              <a:buChar char="••"/>
            </a:pPr>
            <a:r>
              <a:rPr lang="es-ES" sz="2400" b="1" dirty="0" smtClean="0">
                <a:solidFill>
                  <a:srgbClr val="002060"/>
                </a:solidFill>
              </a:rPr>
              <a:t>Competencia matemática. </a:t>
            </a:r>
          </a:p>
          <a:p>
            <a:pPr lvl="0" algn="just">
              <a:buFontTx/>
              <a:buChar char="-"/>
            </a:pPr>
            <a:r>
              <a:rPr lang="es-ES" b="1" dirty="0" smtClean="0">
                <a:solidFill>
                  <a:srgbClr val="002060"/>
                </a:solidFill>
              </a:rPr>
              <a:t> </a:t>
            </a:r>
            <a:r>
              <a:rPr lang="es-ES" dirty="0" smtClean="0">
                <a:solidFill>
                  <a:srgbClr val="002060"/>
                </a:solidFill>
              </a:rPr>
              <a:t>Identificar y diferenciar las relaciones de proporcionalidad, así como aplicar los métodos de “reducción a la unidad” y “regla de tres” para resolver situaciones.</a:t>
            </a:r>
          </a:p>
          <a:p>
            <a:pPr lvl="0" algn="just">
              <a:buFontTx/>
              <a:buChar char="-"/>
            </a:pPr>
            <a:r>
              <a:rPr lang="es-ES" dirty="0" smtClean="0">
                <a:solidFill>
                  <a:srgbClr val="002060"/>
                </a:solidFill>
              </a:rPr>
              <a:t> Dominar el cálculo de porcentajes.</a:t>
            </a:r>
          </a:p>
          <a:p>
            <a:pPr lvl="0" algn="just"/>
            <a:r>
              <a:rPr lang="es-ES" dirty="0" smtClean="0">
                <a:solidFill>
                  <a:srgbClr val="002060"/>
                </a:solidFill>
              </a:rPr>
              <a:t>- Traducir enunciados a lenguaje algebraico e interpretar fórmulas y expresiones algebraicas.</a:t>
            </a:r>
          </a:p>
          <a:p>
            <a:pPr lvl="0" algn="just"/>
            <a:endParaRPr lang="es-ES" sz="2400" b="1" dirty="0" smtClean="0">
              <a:solidFill>
                <a:srgbClr val="002060"/>
              </a:solidFill>
            </a:endParaRPr>
          </a:p>
          <a:p>
            <a:endParaRPr lang="es-ES" dirty="0"/>
          </a:p>
        </p:txBody>
      </p:sp>
      <p:pic>
        <p:nvPicPr>
          <p:cNvPr id="9" name="8 Imagen" descr="images.jpg">
            <a:hlinkClick r:id="rId2" action="ppaction://hlinksldjump"/>
          </p:cNvPr>
          <p:cNvPicPr>
            <a:picLocks noChangeAspect="1"/>
          </p:cNvPicPr>
          <p:nvPr/>
        </p:nvPicPr>
        <p:blipFill>
          <a:blip r:embed="rId3" cstate="print"/>
          <a:stretch>
            <a:fillRect/>
          </a:stretch>
        </p:blipFill>
        <p:spPr>
          <a:xfrm>
            <a:off x="8460432" y="6144711"/>
            <a:ext cx="683568" cy="713288"/>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0" y="0"/>
            <a:ext cx="9144000" cy="1119252"/>
            <a:chOff x="0" y="4705665"/>
            <a:chExt cx="8572560" cy="858604"/>
          </a:xfrm>
        </p:grpSpPr>
        <p:sp>
          <p:nvSpPr>
            <p:cNvPr id="3" name="2 Rectángulo redondeado"/>
            <p:cNvSpPr/>
            <p:nvPr/>
          </p:nvSpPr>
          <p:spPr>
            <a:xfrm>
              <a:off x="0" y="4705665"/>
              <a:ext cx="8572560" cy="858604"/>
            </a:xfrm>
            <a:prstGeom prst="roundRect">
              <a:avLst/>
            </a:prstGeom>
          </p:spPr>
          <p:style>
            <a:lnRef idx="1">
              <a:schemeClr val="accent1"/>
            </a:lnRef>
            <a:fillRef idx="2">
              <a:schemeClr val="accent1"/>
            </a:fillRef>
            <a:effectRef idx="1">
              <a:schemeClr val="accent1"/>
            </a:effectRef>
            <a:fontRef idx="minor">
              <a:schemeClr val="dk1"/>
            </a:fontRef>
          </p:style>
        </p:sp>
        <p:sp>
          <p:nvSpPr>
            <p:cNvPr id="4" name="3 Rectángulo"/>
            <p:cNvSpPr/>
            <p:nvPr/>
          </p:nvSpPr>
          <p:spPr>
            <a:xfrm>
              <a:off x="41914" y="4747579"/>
              <a:ext cx="8488732" cy="774776"/>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ES_tradnl" sz="4000" kern="1200" dirty="0" smtClean="0">
                  <a:solidFill>
                    <a:srgbClr val="002060"/>
                  </a:solidFill>
                  <a:latin typeface="Algerian" pitchFamily="82" charset="0"/>
                </a:rPr>
                <a:t>COMPETENCIAS</a:t>
              </a:r>
              <a:endParaRPr lang="es-ES" sz="4000" kern="1200" dirty="0">
                <a:solidFill>
                  <a:srgbClr val="002060"/>
                </a:solidFill>
                <a:latin typeface="Algerian" pitchFamily="82" charset="0"/>
              </a:endParaRPr>
            </a:p>
          </p:txBody>
        </p:sp>
      </p:grpSp>
      <p:sp>
        <p:nvSpPr>
          <p:cNvPr id="5" name="4 Rectángulo"/>
          <p:cNvSpPr/>
          <p:nvPr/>
        </p:nvSpPr>
        <p:spPr>
          <a:xfrm>
            <a:off x="251520" y="1556792"/>
            <a:ext cx="8280920" cy="4893647"/>
          </a:xfrm>
          <a:prstGeom prst="rect">
            <a:avLst/>
          </a:prstGeom>
        </p:spPr>
        <p:txBody>
          <a:bodyPr wrap="square">
            <a:spAutoFit/>
          </a:bodyPr>
          <a:lstStyle/>
          <a:p>
            <a:pPr algn="just">
              <a:buFont typeface="Arial" pitchFamily="34" charset="0"/>
              <a:buChar char="•"/>
            </a:pPr>
            <a:r>
              <a:rPr lang="es-ES" sz="2400" b="1" dirty="0" smtClean="0">
                <a:solidFill>
                  <a:srgbClr val="002060"/>
                </a:solidFill>
              </a:rPr>
              <a:t> Tratamiento de la información y competencia digital.</a:t>
            </a:r>
          </a:p>
          <a:p>
            <a:pPr algn="just">
              <a:buFont typeface="Arial" pitchFamily="34" charset="0"/>
              <a:buChar char="•"/>
            </a:pPr>
            <a:endParaRPr lang="es-ES" sz="800" b="1" dirty="0" smtClean="0">
              <a:solidFill>
                <a:srgbClr val="002060"/>
              </a:solidFill>
            </a:endParaRPr>
          </a:p>
          <a:p>
            <a:pPr algn="just"/>
            <a:r>
              <a:rPr lang="es-ES" dirty="0" smtClean="0">
                <a:solidFill>
                  <a:srgbClr val="002060"/>
                </a:solidFill>
              </a:rPr>
              <a:t>-  Usar la calculadora como herramienta para facilitar los cálculos mecánicos.</a:t>
            </a:r>
          </a:p>
          <a:p>
            <a:pPr lvl="0" algn="just"/>
            <a:r>
              <a:rPr lang="es-ES" dirty="0" smtClean="0">
                <a:solidFill>
                  <a:srgbClr val="002060"/>
                </a:solidFill>
              </a:rPr>
              <a:t>-  Usar recursos informáticos para facilitar el aprendizaje del alumno. </a:t>
            </a:r>
          </a:p>
          <a:p>
            <a:pPr algn="just"/>
            <a:r>
              <a:rPr lang="es-ES" dirty="0" smtClean="0">
                <a:solidFill>
                  <a:srgbClr val="002060"/>
                </a:solidFill>
              </a:rPr>
              <a:t> </a:t>
            </a:r>
          </a:p>
          <a:p>
            <a:pPr algn="just">
              <a:buFont typeface="Arial" pitchFamily="34" charset="0"/>
              <a:buChar char="•"/>
            </a:pPr>
            <a:r>
              <a:rPr lang="es-ES" sz="2400" b="1" dirty="0" smtClean="0">
                <a:solidFill>
                  <a:srgbClr val="002060"/>
                </a:solidFill>
              </a:rPr>
              <a:t> Competencia social y ciudadana.</a:t>
            </a:r>
          </a:p>
          <a:p>
            <a:pPr algn="just">
              <a:buFont typeface="Arial" pitchFamily="34" charset="0"/>
              <a:buChar char="•"/>
            </a:pPr>
            <a:endParaRPr lang="es-ES" sz="800" b="1" dirty="0" smtClean="0">
              <a:solidFill>
                <a:srgbClr val="002060"/>
              </a:solidFill>
            </a:endParaRPr>
          </a:p>
          <a:p>
            <a:pPr algn="just"/>
            <a:r>
              <a:rPr lang="es-ES" dirty="0" smtClean="0">
                <a:solidFill>
                  <a:srgbClr val="002060"/>
                </a:solidFill>
              </a:rPr>
              <a:t>-  Usar los porcentajes y el interés simple para describir fenómenos sociales.</a:t>
            </a:r>
          </a:p>
          <a:p>
            <a:pPr lvl="0" algn="just"/>
            <a:r>
              <a:rPr lang="es-ES" dirty="0" smtClean="0">
                <a:solidFill>
                  <a:srgbClr val="002060"/>
                </a:solidFill>
              </a:rPr>
              <a:t>-  Colaborar en las tareas de grupo.</a:t>
            </a:r>
          </a:p>
          <a:p>
            <a:pPr lvl="0" algn="just"/>
            <a:r>
              <a:rPr lang="es-ES" dirty="0" smtClean="0">
                <a:solidFill>
                  <a:srgbClr val="002060"/>
                </a:solidFill>
              </a:rPr>
              <a:t>- Calcular magnitudes directa o inversamente proporcionales, aplicándolas a sistemas reales.</a:t>
            </a:r>
          </a:p>
          <a:p>
            <a:pPr algn="just"/>
            <a:r>
              <a:rPr lang="es-ES" dirty="0" smtClean="0">
                <a:solidFill>
                  <a:srgbClr val="002060"/>
                </a:solidFill>
              </a:rPr>
              <a:t> </a:t>
            </a:r>
          </a:p>
          <a:p>
            <a:pPr algn="just">
              <a:buFont typeface="Arial" pitchFamily="34" charset="0"/>
              <a:buChar char="•"/>
            </a:pPr>
            <a:r>
              <a:rPr lang="es-ES" sz="2400" dirty="0" smtClean="0">
                <a:solidFill>
                  <a:srgbClr val="002060"/>
                </a:solidFill>
              </a:rPr>
              <a:t> </a:t>
            </a:r>
            <a:r>
              <a:rPr lang="es-ES" sz="2400" b="1" dirty="0" smtClean="0">
                <a:solidFill>
                  <a:srgbClr val="002060"/>
                </a:solidFill>
              </a:rPr>
              <a:t>Autonomía e iniciativa personal.</a:t>
            </a:r>
          </a:p>
          <a:p>
            <a:pPr algn="just"/>
            <a:endParaRPr lang="es-ES" sz="800" dirty="0" smtClean="0">
              <a:solidFill>
                <a:srgbClr val="002060"/>
              </a:solidFill>
            </a:endParaRPr>
          </a:p>
          <a:p>
            <a:pPr lvl="0" algn="just"/>
            <a:r>
              <a:rPr lang="es-ES" dirty="0" smtClean="0">
                <a:solidFill>
                  <a:srgbClr val="002060"/>
                </a:solidFill>
              </a:rPr>
              <a:t>-  Realizar actividades, corregirlas y consultar las dudas que se le presenten.</a:t>
            </a:r>
          </a:p>
          <a:p>
            <a:pPr lvl="0" algn="just"/>
            <a:r>
              <a:rPr lang="es-ES" dirty="0" smtClean="0">
                <a:solidFill>
                  <a:srgbClr val="002060"/>
                </a:solidFill>
              </a:rPr>
              <a:t>- Razonar y consolidar los conceptos, los procedimientos estudiados y su aplicación con autonomía, perseverancia, sistematización y reflexión crítica, así como mostrar habilidad para comunicar los resultados obtenidos.</a:t>
            </a:r>
            <a:endParaRPr lang="es-ES" dirty="0">
              <a:solidFill>
                <a:srgbClr val="002060"/>
              </a:solidFill>
            </a:endParaRPr>
          </a:p>
        </p:txBody>
      </p:sp>
      <p:pic>
        <p:nvPicPr>
          <p:cNvPr id="6" name="5 Imagen" descr="images.jpg">
            <a:hlinkClick r:id="rId2" action="ppaction://hlinksldjump"/>
          </p:cNvPr>
          <p:cNvPicPr>
            <a:picLocks noChangeAspect="1"/>
          </p:cNvPicPr>
          <p:nvPr/>
        </p:nvPicPr>
        <p:blipFill>
          <a:blip r:embed="rId3" cstate="print"/>
          <a:stretch>
            <a:fillRect/>
          </a:stretch>
        </p:blipFill>
        <p:spPr>
          <a:xfrm>
            <a:off x="8460432" y="6144711"/>
            <a:ext cx="683568" cy="713288"/>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79512" y="1196752"/>
            <a:ext cx="8568952" cy="5386090"/>
          </a:xfrm>
          <a:prstGeom prst="rect">
            <a:avLst/>
          </a:prstGeom>
          <a:noFill/>
        </p:spPr>
        <p:txBody>
          <a:bodyPr wrap="square" rtlCol="0">
            <a:spAutoFit/>
          </a:bodyPr>
          <a:lstStyle/>
          <a:p>
            <a:pPr algn="just"/>
            <a:r>
              <a:rPr lang="es-ES" sz="1900" dirty="0">
                <a:solidFill>
                  <a:srgbClr val="002060"/>
                </a:solidFill>
              </a:rPr>
              <a:t>El desarrollo de esta </a:t>
            </a:r>
            <a:r>
              <a:rPr lang="es-ES" sz="1900" dirty="0" smtClean="0">
                <a:solidFill>
                  <a:srgbClr val="002060"/>
                </a:solidFill>
              </a:rPr>
              <a:t>U.D. se </a:t>
            </a:r>
            <a:r>
              <a:rPr lang="es-ES" sz="1900" dirty="0">
                <a:solidFill>
                  <a:srgbClr val="002060"/>
                </a:solidFill>
              </a:rPr>
              <a:t>llevará a cabo de la siguiente forma</a:t>
            </a:r>
            <a:r>
              <a:rPr lang="es-ES" sz="1900" dirty="0" smtClean="0">
                <a:solidFill>
                  <a:srgbClr val="002060"/>
                </a:solidFill>
              </a:rPr>
              <a:t>:</a:t>
            </a:r>
          </a:p>
          <a:p>
            <a:pPr algn="just"/>
            <a:endParaRPr lang="es-ES" sz="1900" dirty="0">
              <a:solidFill>
                <a:srgbClr val="002060"/>
              </a:solidFill>
            </a:endParaRPr>
          </a:p>
          <a:p>
            <a:pPr algn="just">
              <a:buFont typeface="Wingdings" pitchFamily="2" charset="2"/>
              <a:buChar char="ü"/>
            </a:pPr>
            <a:r>
              <a:rPr lang="es-ES" sz="1900" dirty="0" smtClean="0">
                <a:solidFill>
                  <a:srgbClr val="002060"/>
                </a:solidFill>
              </a:rPr>
              <a:t> </a:t>
            </a:r>
            <a:r>
              <a:rPr lang="es-ES" sz="1700" dirty="0" smtClean="0">
                <a:solidFill>
                  <a:srgbClr val="002060"/>
                </a:solidFill>
              </a:rPr>
              <a:t>La unidad  se distribuirá en </a:t>
            </a:r>
            <a:r>
              <a:rPr lang="es-ES" sz="1700" b="1" u="sng" dirty="0" smtClean="0">
                <a:solidFill>
                  <a:srgbClr val="002060"/>
                </a:solidFill>
              </a:rPr>
              <a:t>11 sesiones</a:t>
            </a:r>
            <a:r>
              <a:rPr lang="es-ES" sz="1700" dirty="0" smtClean="0">
                <a:solidFill>
                  <a:srgbClr val="002060"/>
                </a:solidFill>
              </a:rPr>
              <a:t>, donde los </a:t>
            </a:r>
            <a:r>
              <a:rPr lang="es-ES" sz="1700" b="1" u="sng" dirty="0" smtClean="0">
                <a:solidFill>
                  <a:srgbClr val="002060"/>
                </a:solidFill>
              </a:rPr>
              <a:t>primeros 10 minutos </a:t>
            </a:r>
            <a:r>
              <a:rPr lang="es-ES" sz="1700" dirty="0" smtClean="0">
                <a:solidFill>
                  <a:srgbClr val="002060"/>
                </a:solidFill>
              </a:rPr>
              <a:t>(aproximadamente) se dedicarán a la </a:t>
            </a:r>
            <a:r>
              <a:rPr lang="es-ES" sz="1700" b="1" u="sng" dirty="0" smtClean="0">
                <a:solidFill>
                  <a:srgbClr val="002060"/>
                </a:solidFill>
              </a:rPr>
              <a:t>corrección de los ejercicios</a:t>
            </a:r>
            <a:r>
              <a:rPr lang="es-ES" sz="1700" b="1" dirty="0" smtClean="0">
                <a:solidFill>
                  <a:srgbClr val="002060"/>
                </a:solidFill>
              </a:rPr>
              <a:t> </a:t>
            </a:r>
            <a:r>
              <a:rPr lang="es-ES" sz="1700" dirty="0" smtClean="0">
                <a:solidFill>
                  <a:srgbClr val="002060"/>
                </a:solidFill>
              </a:rPr>
              <a:t>propuestos el día anterior. </a:t>
            </a:r>
          </a:p>
          <a:p>
            <a:pPr algn="just"/>
            <a:endParaRPr lang="es-ES" sz="800" dirty="0" smtClean="0">
              <a:solidFill>
                <a:srgbClr val="002060"/>
              </a:solidFill>
            </a:endParaRPr>
          </a:p>
          <a:p>
            <a:pPr algn="just">
              <a:buFont typeface="Wingdings" pitchFamily="2" charset="2"/>
              <a:buChar char="ü"/>
            </a:pPr>
            <a:r>
              <a:rPr lang="es-ES" sz="1700" dirty="0" smtClean="0">
                <a:solidFill>
                  <a:srgbClr val="002060"/>
                </a:solidFill>
              </a:rPr>
              <a:t> En la primera sesión tendrá lugar  una prueba inicial, una breve introducción, el reparto del boletín de ejercicios y la explicación del trabajo grupal.</a:t>
            </a:r>
          </a:p>
          <a:p>
            <a:pPr algn="just">
              <a:buFont typeface="Wingdings" pitchFamily="2" charset="2"/>
              <a:buChar char="ü"/>
            </a:pPr>
            <a:endParaRPr lang="es-ES" sz="800" dirty="0" smtClean="0">
              <a:solidFill>
                <a:srgbClr val="002060"/>
              </a:solidFill>
            </a:endParaRPr>
          </a:p>
          <a:p>
            <a:pPr algn="just">
              <a:buFont typeface="Wingdings" pitchFamily="2" charset="2"/>
              <a:buChar char="ü"/>
            </a:pPr>
            <a:r>
              <a:rPr lang="es-ES" sz="1700" dirty="0" smtClean="0">
                <a:solidFill>
                  <a:srgbClr val="002060"/>
                </a:solidFill>
              </a:rPr>
              <a:t> El resto de la sesiones se dedicará a explicar los conceptos teóricos que correspondan, así como la exposición de ejemplos en la pizarra para su mejor comprensión.</a:t>
            </a:r>
          </a:p>
          <a:p>
            <a:pPr algn="just">
              <a:buFont typeface="Wingdings" pitchFamily="2" charset="2"/>
              <a:buChar char="ü"/>
            </a:pPr>
            <a:endParaRPr lang="es-ES" sz="800" dirty="0" smtClean="0">
              <a:solidFill>
                <a:srgbClr val="002060"/>
              </a:solidFill>
            </a:endParaRPr>
          </a:p>
          <a:p>
            <a:pPr algn="just">
              <a:buFont typeface="Wingdings" pitchFamily="2" charset="2"/>
              <a:buChar char="ü"/>
            </a:pPr>
            <a:r>
              <a:rPr lang="es-ES" sz="1700" dirty="0" smtClean="0">
                <a:solidFill>
                  <a:srgbClr val="002060"/>
                </a:solidFill>
              </a:rPr>
              <a:t> La octava sesión tendrá lugar en el aula de Informática, donde los alumnos realizarán una autoevaluación que se ha preparado con el software libre eXeLearning.  Previamente se entregará un mapa conceptual, que se completará en clase.</a:t>
            </a:r>
          </a:p>
          <a:p>
            <a:pPr algn="just">
              <a:buFont typeface="Wingdings" pitchFamily="2" charset="2"/>
              <a:buChar char="ü"/>
            </a:pPr>
            <a:endParaRPr lang="es-ES" sz="800" dirty="0" smtClean="0">
              <a:solidFill>
                <a:srgbClr val="002060"/>
              </a:solidFill>
            </a:endParaRPr>
          </a:p>
          <a:p>
            <a:pPr algn="just">
              <a:buFont typeface="Wingdings" pitchFamily="2" charset="2"/>
              <a:buChar char="ü"/>
            </a:pPr>
            <a:r>
              <a:rPr lang="es-ES" sz="1700" dirty="0" smtClean="0">
                <a:solidFill>
                  <a:srgbClr val="002060"/>
                </a:solidFill>
              </a:rPr>
              <a:t> Se finalizará la unidad con una prueba, habiendo dedicado la clase anterior al repaso de toda la U.D. </a:t>
            </a:r>
          </a:p>
          <a:p>
            <a:pPr algn="just">
              <a:buFont typeface="Wingdings" pitchFamily="2" charset="2"/>
              <a:buChar char="ü"/>
            </a:pPr>
            <a:endParaRPr lang="es-ES" sz="800" dirty="0" smtClean="0">
              <a:solidFill>
                <a:srgbClr val="002060"/>
              </a:solidFill>
            </a:endParaRPr>
          </a:p>
          <a:p>
            <a:pPr algn="just">
              <a:buFont typeface="Wingdings" pitchFamily="2" charset="2"/>
              <a:buChar char="ü"/>
            </a:pPr>
            <a:r>
              <a:rPr lang="es-ES" sz="1700" dirty="0" smtClean="0">
                <a:solidFill>
                  <a:srgbClr val="002060"/>
                </a:solidFill>
              </a:rPr>
              <a:t> La última sesión se dedicará a la corrección del examen y a la exposición del trabajo.</a:t>
            </a:r>
          </a:p>
        </p:txBody>
      </p:sp>
      <p:grpSp>
        <p:nvGrpSpPr>
          <p:cNvPr id="5" name="4 Grupo"/>
          <p:cNvGrpSpPr/>
          <p:nvPr/>
        </p:nvGrpSpPr>
        <p:grpSpPr>
          <a:xfrm>
            <a:off x="0" y="0"/>
            <a:ext cx="9144000" cy="1119252"/>
            <a:chOff x="0" y="4705665"/>
            <a:chExt cx="8572560" cy="858604"/>
          </a:xfrm>
        </p:grpSpPr>
        <p:sp>
          <p:nvSpPr>
            <p:cNvPr id="6" name="5 Rectángulo redondeado"/>
            <p:cNvSpPr/>
            <p:nvPr/>
          </p:nvSpPr>
          <p:spPr>
            <a:xfrm>
              <a:off x="0" y="4705665"/>
              <a:ext cx="8572560" cy="858604"/>
            </a:xfrm>
            <a:prstGeom prst="roundRect">
              <a:avLst/>
            </a:prstGeom>
          </p:spPr>
          <p:style>
            <a:lnRef idx="1">
              <a:schemeClr val="accent1"/>
            </a:lnRef>
            <a:fillRef idx="2">
              <a:schemeClr val="accent1"/>
            </a:fillRef>
            <a:effectRef idx="1">
              <a:schemeClr val="accent1"/>
            </a:effectRef>
            <a:fontRef idx="minor">
              <a:schemeClr val="dk1"/>
            </a:fontRef>
          </p:style>
        </p:sp>
        <p:sp>
          <p:nvSpPr>
            <p:cNvPr id="7" name="6 Rectángulo"/>
            <p:cNvSpPr/>
            <p:nvPr/>
          </p:nvSpPr>
          <p:spPr>
            <a:xfrm>
              <a:off x="41914" y="4747579"/>
              <a:ext cx="8488732" cy="774776"/>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ES_tradnl" sz="4000" dirty="0" smtClean="0">
                  <a:solidFill>
                    <a:srgbClr val="002060"/>
                  </a:solidFill>
                  <a:latin typeface="Algerian" pitchFamily="82" charset="0"/>
                </a:rPr>
                <a:t>metodología</a:t>
              </a:r>
              <a:endParaRPr lang="es-ES" sz="4000" kern="1200" dirty="0">
                <a:solidFill>
                  <a:srgbClr val="002060"/>
                </a:solidFill>
                <a:latin typeface="Algerian" pitchFamily="82" charset="0"/>
              </a:endParaRPr>
            </a:p>
          </p:txBody>
        </p:sp>
      </p:grpSp>
      <p:pic>
        <p:nvPicPr>
          <p:cNvPr id="8" name="7 Imagen" descr="images.jpg">
            <a:hlinkClick r:id="rId2" action="ppaction://hlinksldjump"/>
          </p:cNvPr>
          <p:cNvPicPr>
            <a:picLocks noChangeAspect="1"/>
          </p:cNvPicPr>
          <p:nvPr/>
        </p:nvPicPr>
        <p:blipFill>
          <a:blip r:embed="rId3" cstate="print"/>
          <a:stretch>
            <a:fillRect/>
          </a:stretch>
        </p:blipFill>
        <p:spPr>
          <a:xfrm>
            <a:off x="8460432" y="6144711"/>
            <a:ext cx="683568" cy="713288"/>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467544" y="1556793"/>
            <a:ext cx="8280920" cy="4708981"/>
          </a:xfrm>
          <a:prstGeom prst="rect">
            <a:avLst/>
          </a:prstGeom>
          <a:noFill/>
        </p:spPr>
        <p:txBody>
          <a:bodyPr wrap="square" rtlCol="0">
            <a:spAutoFit/>
          </a:bodyPr>
          <a:lstStyle/>
          <a:p>
            <a:r>
              <a:rPr lang="es-ES_tradnl" sz="2000" dirty="0" smtClean="0">
                <a:solidFill>
                  <a:srgbClr val="002060"/>
                </a:solidFill>
              </a:rPr>
              <a:t>Cada sesión tendrá una duración de 1 hora.</a:t>
            </a:r>
          </a:p>
          <a:p>
            <a:endParaRPr lang="es-ES_tradnl" sz="2000" dirty="0" smtClean="0">
              <a:solidFill>
                <a:srgbClr val="002060"/>
              </a:solidFill>
            </a:endParaRPr>
          </a:p>
          <a:p>
            <a:pPr algn="just">
              <a:buFont typeface="Arial" pitchFamily="34" charset="0"/>
              <a:buChar char="•"/>
            </a:pPr>
            <a:r>
              <a:rPr lang="es-ES_tradnl" sz="2000" dirty="0" smtClean="0">
                <a:solidFill>
                  <a:srgbClr val="002060"/>
                </a:solidFill>
                <a:hlinkClick r:id="rId2" action="ppaction://hlinkfile"/>
              </a:rPr>
              <a:t>Sesión 1</a:t>
            </a:r>
            <a:r>
              <a:rPr lang="es-ES_tradnl" sz="2000" dirty="0" smtClean="0">
                <a:solidFill>
                  <a:srgbClr val="002060"/>
                </a:solidFill>
              </a:rPr>
              <a:t>: Prueba de diagnóstico. Introducción. Reparto del </a:t>
            </a:r>
            <a:r>
              <a:rPr lang="es-ES_tradnl" sz="2000" dirty="0" smtClean="0">
                <a:solidFill>
                  <a:srgbClr val="002060"/>
                </a:solidFill>
                <a:hlinkClick r:id="rId3" action="ppaction://hlinkfile"/>
              </a:rPr>
              <a:t>boletín</a:t>
            </a:r>
            <a:r>
              <a:rPr lang="es-ES_tradnl" sz="2000" dirty="0" smtClean="0">
                <a:solidFill>
                  <a:srgbClr val="002060"/>
                </a:solidFill>
              </a:rPr>
              <a:t> de ejercicios y </a:t>
            </a:r>
            <a:r>
              <a:rPr lang="es-ES_tradnl" sz="2000" dirty="0" smtClean="0">
                <a:solidFill>
                  <a:srgbClr val="002060"/>
                </a:solidFill>
                <a:hlinkClick r:id="rId4" action="ppaction://hlinkfile"/>
              </a:rPr>
              <a:t>trabajo</a:t>
            </a:r>
            <a:r>
              <a:rPr lang="es-ES_tradnl" sz="2000" dirty="0" smtClean="0">
                <a:solidFill>
                  <a:srgbClr val="002060"/>
                </a:solidFill>
              </a:rPr>
              <a:t>. Razones y proporciones.</a:t>
            </a:r>
          </a:p>
          <a:p>
            <a:pPr algn="just">
              <a:buFont typeface="Arial" pitchFamily="34" charset="0"/>
              <a:buChar char="•"/>
            </a:pPr>
            <a:endParaRPr lang="es-ES_tradnl" sz="2000" dirty="0" smtClean="0">
              <a:solidFill>
                <a:srgbClr val="002060"/>
              </a:solidFill>
            </a:endParaRPr>
          </a:p>
          <a:p>
            <a:pPr algn="just">
              <a:buFont typeface="Arial" pitchFamily="34" charset="0"/>
              <a:buChar char="•"/>
            </a:pPr>
            <a:r>
              <a:rPr lang="es-ES_tradnl" sz="2000" dirty="0" smtClean="0">
                <a:solidFill>
                  <a:srgbClr val="002060"/>
                </a:solidFill>
                <a:hlinkClick r:id="rId5" action="ppaction://hlinkfile"/>
              </a:rPr>
              <a:t>Sesión 2</a:t>
            </a:r>
            <a:r>
              <a:rPr lang="es-ES_tradnl" sz="2000" dirty="0" smtClean="0">
                <a:solidFill>
                  <a:srgbClr val="002060"/>
                </a:solidFill>
              </a:rPr>
              <a:t>: Razones y proporciones. Magnitudes directamente proporcionales. Actividades propuestas.</a:t>
            </a:r>
          </a:p>
          <a:p>
            <a:pPr algn="just">
              <a:buFont typeface="Arial" pitchFamily="34" charset="0"/>
              <a:buChar char="•"/>
            </a:pPr>
            <a:endParaRPr lang="es-ES_tradnl" sz="2000" dirty="0" smtClean="0">
              <a:solidFill>
                <a:srgbClr val="002060"/>
              </a:solidFill>
            </a:endParaRPr>
          </a:p>
          <a:p>
            <a:pPr algn="just">
              <a:buFont typeface="Arial" pitchFamily="34" charset="0"/>
              <a:buChar char="•"/>
            </a:pPr>
            <a:r>
              <a:rPr lang="es-ES_tradnl" sz="2000" dirty="0" smtClean="0">
                <a:solidFill>
                  <a:srgbClr val="002060"/>
                </a:solidFill>
                <a:hlinkClick r:id="rId6" action="ppaction://hlinkfile"/>
              </a:rPr>
              <a:t>Sesión 3</a:t>
            </a:r>
            <a:r>
              <a:rPr lang="es-ES_tradnl" sz="2000" dirty="0" smtClean="0">
                <a:solidFill>
                  <a:srgbClr val="002060"/>
                </a:solidFill>
              </a:rPr>
              <a:t>: Magnitudes directamente proporcionales. Actividades propuestas.</a:t>
            </a:r>
          </a:p>
          <a:p>
            <a:pPr algn="just">
              <a:buFont typeface="Arial" pitchFamily="34" charset="0"/>
              <a:buChar char="•"/>
            </a:pPr>
            <a:endParaRPr lang="es-ES_tradnl" sz="2000" dirty="0" smtClean="0">
              <a:solidFill>
                <a:srgbClr val="002060"/>
              </a:solidFill>
            </a:endParaRPr>
          </a:p>
          <a:p>
            <a:pPr algn="just">
              <a:buFont typeface="Arial" pitchFamily="34" charset="0"/>
              <a:buChar char="•"/>
            </a:pPr>
            <a:r>
              <a:rPr lang="es-ES_tradnl" sz="2000" dirty="0" smtClean="0">
                <a:solidFill>
                  <a:srgbClr val="002060"/>
                </a:solidFill>
                <a:hlinkClick r:id="rId7" action="ppaction://hlinkfile"/>
              </a:rPr>
              <a:t>Sesión 4</a:t>
            </a:r>
            <a:r>
              <a:rPr lang="es-ES_tradnl" sz="2000" dirty="0" smtClean="0">
                <a:solidFill>
                  <a:srgbClr val="002060"/>
                </a:solidFill>
              </a:rPr>
              <a:t>: Magnitudes inversamente proporcionales. Actividades propuestas.</a:t>
            </a:r>
          </a:p>
          <a:p>
            <a:pPr algn="just">
              <a:buFont typeface="Arial" pitchFamily="34" charset="0"/>
              <a:buChar char="•"/>
            </a:pPr>
            <a:endParaRPr lang="es-ES_tradnl" sz="2000" dirty="0" smtClean="0">
              <a:solidFill>
                <a:srgbClr val="002060"/>
              </a:solidFill>
            </a:endParaRPr>
          </a:p>
          <a:p>
            <a:pPr algn="just">
              <a:buFont typeface="Arial" pitchFamily="34" charset="0"/>
              <a:buChar char="•"/>
            </a:pPr>
            <a:r>
              <a:rPr lang="es-ES_tradnl" sz="2000" dirty="0" smtClean="0">
                <a:solidFill>
                  <a:srgbClr val="002060"/>
                </a:solidFill>
                <a:hlinkClick r:id="rId8" action="ppaction://hlinkfile"/>
              </a:rPr>
              <a:t>Sesión 5</a:t>
            </a:r>
            <a:r>
              <a:rPr lang="es-ES_tradnl" sz="2000" dirty="0" smtClean="0">
                <a:solidFill>
                  <a:srgbClr val="002060"/>
                </a:solidFill>
              </a:rPr>
              <a:t>: Proporcionalidad compuesta. Actividades propuestas.</a:t>
            </a:r>
          </a:p>
          <a:p>
            <a:pPr algn="just"/>
            <a:endParaRPr lang="es-ES_tradnl" sz="2000" dirty="0" smtClean="0">
              <a:solidFill>
                <a:srgbClr val="002060"/>
              </a:solidFill>
            </a:endParaRPr>
          </a:p>
          <a:p>
            <a:pPr>
              <a:buFont typeface="Arial" pitchFamily="34" charset="0"/>
              <a:buChar char="•"/>
            </a:pPr>
            <a:endParaRPr lang="es-ES" sz="2000" b="1" dirty="0">
              <a:solidFill>
                <a:srgbClr val="002060"/>
              </a:solidFill>
            </a:endParaRPr>
          </a:p>
        </p:txBody>
      </p:sp>
      <p:grpSp>
        <p:nvGrpSpPr>
          <p:cNvPr id="4" name="3 Grupo"/>
          <p:cNvGrpSpPr/>
          <p:nvPr/>
        </p:nvGrpSpPr>
        <p:grpSpPr>
          <a:xfrm>
            <a:off x="0" y="0"/>
            <a:ext cx="9144000" cy="1119252"/>
            <a:chOff x="0" y="4705665"/>
            <a:chExt cx="8572560" cy="858604"/>
          </a:xfrm>
        </p:grpSpPr>
        <p:sp>
          <p:nvSpPr>
            <p:cNvPr id="5" name="4 Rectángulo redondeado"/>
            <p:cNvSpPr/>
            <p:nvPr/>
          </p:nvSpPr>
          <p:spPr>
            <a:xfrm>
              <a:off x="0" y="4705665"/>
              <a:ext cx="8572560" cy="858604"/>
            </a:xfrm>
            <a:prstGeom prst="roundRect">
              <a:avLst/>
            </a:prstGeom>
          </p:spPr>
          <p:style>
            <a:lnRef idx="1">
              <a:schemeClr val="accent1"/>
            </a:lnRef>
            <a:fillRef idx="2">
              <a:schemeClr val="accent1"/>
            </a:fillRef>
            <a:effectRef idx="1">
              <a:schemeClr val="accent1"/>
            </a:effectRef>
            <a:fontRef idx="minor">
              <a:schemeClr val="dk1"/>
            </a:fontRef>
          </p:style>
        </p:sp>
        <p:sp>
          <p:nvSpPr>
            <p:cNvPr id="6" name="5 Rectángulo"/>
            <p:cNvSpPr/>
            <p:nvPr/>
          </p:nvSpPr>
          <p:spPr>
            <a:xfrm>
              <a:off x="41914" y="4747579"/>
              <a:ext cx="8488732" cy="774776"/>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ES_tradnl" sz="4000" dirty="0" smtClean="0">
                  <a:solidFill>
                    <a:srgbClr val="002060"/>
                  </a:solidFill>
                  <a:latin typeface="Algerian" pitchFamily="82" charset="0"/>
                </a:rPr>
                <a:t>temporización</a:t>
              </a:r>
              <a:endParaRPr lang="es-ES" sz="4000" kern="1200" dirty="0">
                <a:solidFill>
                  <a:srgbClr val="002060"/>
                </a:solidFill>
                <a:latin typeface="Algerian" pitchFamily="82" charset="0"/>
              </a:endParaRPr>
            </a:p>
          </p:txBody>
        </p:sp>
      </p:grpSp>
      <p:pic>
        <p:nvPicPr>
          <p:cNvPr id="7" name="6 Imagen" descr="images.jpg">
            <a:hlinkClick r:id="rId9" action="ppaction://hlinksldjump"/>
          </p:cNvPr>
          <p:cNvPicPr>
            <a:picLocks noChangeAspect="1"/>
          </p:cNvPicPr>
          <p:nvPr/>
        </p:nvPicPr>
        <p:blipFill>
          <a:blip r:embed="rId10" cstate="print"/>
          <a:stretch>
            <a:fillRect/>
          </a:stretch>
        </p:blipFill>
        <p:spPr>
          <a:xfrm>
            <a:off x="8460432" y="6144711"/>
            <a:ext cx="683568" cy="713288"/>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9552" y="1844824"/>
            <a:ext cx="8064896" cy="3785652"/>
          </a:xfrm>
          <a:prstGeom prst="rect">
            <a:avLst/>
          </a:prstGeom>
        </p:spPr>
        <p:txBody>
          <a:bodyPr wrap="square">
            <a:spAutoFit/>
          </a:bodyPr>
          <a:lstStyle/>
          <a:p>
            <a:pPr algn="just">
              <a:buFont typeface="Arial" pitchFamily="34" charset="0"/>
              <a:buChar char="•"/>
            </a:pPr>
            <a:r>
              <a:rPr lang="es-ES_tradnl" sz="2000" dirty="0" smtClean="0">
                <a:solidFill>
                  <a:srgbClr val="002060"/>
                </a:solidFill>
                <a:hlinkClick r:id="rId2" action="ppaction://hlinkfile"/>
              </a:rPr>
              <a:t>Sesión 6</a:t>
            </a:r>
            <a:r>
              <a:rPr lang="es-ES_tradnl" sz="2000" dirty="0" smtClean="0">
                <a:solidFill>
                  <a:srgbClr val="002060"/>
                </a:solidFill>
              </a:rPr>
              <a:t>: Porcentajes. Actividades propuestas.</a:t>
            </a:r>
          </a:p>
          <a:p>
            <a:pPr algn="just">
              <a:buFont typeface="Arial" pitchFamily="34" charset="0"/>
              <a:buChar char="•"/>
            </a:pPr>
            <a:endParaRPr lang="es-ES_tradnl" sz="2000" dirty="0" smtClean="0">
              <a:solidFill>
                <a:srgbClr val="002060"/>
              </a:solidFill>
            </a:endParaRPr>
          </a:p>
          <a:p>
            <a:pPr algn="just">
              <a:buFont typeface="Arial" pitchFamily="34" charset="0"/>
              <a:buChar char="•"/>
            </a:pPr>
            <a:r>
              <a:rPr lang="es-ES_tradnl" sz="2000" dirty="0" smtClean="0">
                <a:solidFill>
                  <a:srgbClr val="002060"/>
                </a:solidFill>
                <a:hlinkClick r:id="rId3" action="ppaction://hlinkfile"/>
              </a:rPr>
              <a:t>Sesión 7</a:t>
            </a:r>
            <a:r>
              <a:rPr lang="es-ES_tradnl" sz="2000" dirty="0" smtClean="0">
                <a:solidFill>
                  <a:srgbClr val="002060"/>
                </a:solidFill>
              </a:rPr>
              <a:t>: Interés bancario. Entrega </a:t>
            </a:r>
            <a:r>
              <a:rPr lang="es-ES_tradnl" sz="2000" dirty="0" smtClean="0">
                <a:solidFill>
                  <a:srgbClr val="002060"/>
                </a:solidFill>
                <a:hlinkClick r:id="rId4" action="ppaction://hlinkfile"/>
              </a:rPr>
              <a:t>boletín de ejercicios</a:t>
            </a:r>
            <a:r>
              <a:rPr lang="es-ES_tradnl" sz="2000" dirty="0" smtClean="0">
                <a:solidFill>
                  <a:srgbClr val="002060"/>
                </a:solidFill>
              </a:rPr>
              <a:t> de repaso para el examen. Tiempo para el trabajo en grupo.</a:t>
            </a:r>
          </a:p>
          <a:p>
            <a:pPr algn="just">
              <a:buFont typeface="Arial" pitchFamily="34" charset="0"/>
              <a:buChar char="•"/>
            </a:pPr>
            <a:endParaRPr lang="es-ES_tradnl" sz="2000" dirty="0" smtClean="0">
              <a:solidFill>
                <a:srgbClr val="002060"/>
              </a:solidFill>
            </a:endParaRPr>
          </a:p>
          <a:p>
            <a:pPr algn="just">
              <a:buFont typeface="Arial" pitchFamily="34" charset="0"/>
              <a:buChar char="•"/>
            </a:pPr>
            <a:r>
              <a:rPr lang="es-ES_tradnl" sz="2000" dirty="0" smtClean="0">
                <a:solidFill>
                  <a:srgbClr val="002060"/>
                </a:solidFill>
                <a:hlinkClick r:id="rId5" action="ppaction://hlinkfile"/>
              </a:rPr>
              <a:t>Sesión 8</a:t>
            </a:r>
            <a:r>
              <a:rPr lang="es-ES_tradnl" sz="2000" dirty="0" smtClean="0">
                <a:solidFill>
                  <a:srgbClr val="002060"/>
                </a:solidFill>
              </a:rPr>
              <a:t>: Mapa conceptual de la U.D. Autoevaluación con </a:t>
            </a:r>
            <a:r>
              <a:rPr lang="es-ES_tradnl" sz="2000" dirty="0" err="1" smtClean="0">
                <a:solidFill>
                  <a:srgbClr val="002060"/>
                </a:solidFill>
                <a:hlinkClick r:id="rId6" action="ppaction://hlinkfile"/>
              </a:rPr>
              <a:t>eXeLearning</a:t>
            </a:r>
            <a:r>
              <a:rPr lang="es-ES_tradnl" sz="2000" dirty="0" smtClean="0">
                <a:solidFill>
                  <a:srgbClr val="002060"/>
                </a:solidFill>
                <a:hlinkClick r:id="rId6" action="ppaction://hlinkfile"/>
              </a:rPr>
              <a:t>.</a:t>
            </a:r>
            <a:endParaRPr lang="es-ES_tradnl" sz="2000" dirty="0" smtClean="0">
              <a:solidFill>
                <a:srgbClr val="002060"/>
              </a:solidFill>
            </a:endParaRPr>
          </a:p>
          <a:p>
            <a:pPr algn="just">
              <a:buFont typeface="Arial" pitchFamily="34" charset="0"/>
              <a:buChar char="•"/>
            </a:pPr>
            <a:endParaRPr lang="es-ES_tradnl" sz="2000" dirty="0" smtClean="0">
              <a:solidFill>
                <a:srgbClr val="002060"/>
              </a:solidFill>
            </a:endParaRPr>
          </a:p>
          <a:p>
            <a:pPr algn="just">
              <a:buFont typeface="Arial" pitchFamily="34" charset="0"/>
              <a:buChar char="•"/>
            </a:pPr>
            <a:r>
              <a:rPr lang="es-ES_tradnl" sz="2000" u="sng" dirty="0" smtClean="0">
                <a:solidFill>
                  <a:srgbClr val="0728CB"/>
                </a:solidFill>
              </a:rPr>
              <a:t>Sesión 9</a:t>
            </a:r>
            <a:r>
              <a:rPr lang="es-ES_tradnl" sz="2000" dirty="0" smtClean="0">
                <a:solidFill>
                  <a:srgbClr val="002060"/>
                </a:solidFill>
              </a:rPr>
              <a:t>: Dudas, corrección y realización del boletín de repaso.</a:t>
            </a:r>
          </a:p>
          <a:p>
            <a:pPr algn="just">
              <a:buFont typeface="Arial" pitchFamily="34" charset="0"/>
              <a:buChar char="•"/>
            </a:pPr>
            <a:endParaRPr lang="es-ES_tradnl" sz="2000" dirty="0" smtClean="0">
              <a:solidFill>
                <a:srgbClr val="002060"/>
              </a:solidFill>
            </a:endParaRPr>
          </a:p>
          <a:p>
            <a:pPr algn="just">
              <a:buFont typeface="Arial" pitchFamily="34" charset="0"/>
              <a:buChar char="•"/>
            </a:pPr>
            <a:r>
              <a:rPr lang="es-ES_tradnl" sz="2000" dirty="0" smtClean="0">
                <a:solidFill>
                  <a:srgbClr val="002060"/>
                </a:solidFill>
                <a:hlinkClick r:id="rId7" action="ppaction://hlinkfile"/>
              </a:rPr>
              <a:t>Sesión 10:</a:t>
            </a:r>
            <a:r>
              <a:rPr lang="es-ES_tradnl" sz="2000" dirty="0" smtClean="0">
                <a:solidFill>
                  <a:srgbClr val="002060"/>
                </a:solidFill>
              </a:rPr>
              <a:t> Examen.</a:t>
            </a:r>
          </a:p>
          <a:p>
            <a:pPr algn="just">
              <a:buFont typeface="Arial" pitchFamily="34" charset="0"/>
              <a:buChar char="•"/>
            </a:pPr>
            <a:endParaRPr lang="es-ES_tradnl" sz="2000" dirty="0" smtClean="0">
              <a:solidFill>
                <a:srgbClr val="002060"/>
              </a:solidFill>
            </a:endParaRPr>
          </a:p>
          <a:p>
            <a:pPr algn="just">
              <a:buFont typeface="Arial" pitchFamily="34" charset="0"/>
              <a:buChar char="•"/>
            </a:pPr>
            <a:r>
              <a:rPr lang="es-ES_tradnl" sz="2000" u="sng" dirty="0" smtClean="0">
                <a:solidFill>
                  <a:srgbClr val="0728CB"/>
                </a:solidFill>
              </a:rPr>
              <a:t>Sesión 11</a:t>
            </a:r>
            <a:r>
              <a:rPr lang="es-ES_tradnl" sz="2000" dirty="0" smtClean="0">
                <a:solidFill>
                  <a:srgbClr val="002060"/>
                </a:solidFill>
              </a:rPr>
              <a:t>: Corrección del examen y exposición del trabajo.</a:t>
            </a:r>
            <a:endParaRPr lang="es-ES" sz="2000" dirty="0"/>
          </a:p>
        </p:txBody>
      </p:sp>
      <p:grpSp>
        <p:nvGrpSpPr>
          <p:cNvPr id="3" name="2 Grupo"/>
          <p:cNvGrpSpPr/>
          <p:nvPr/>
        </p:nvGrpSpPr>
        <p:grpSpPr>
          <a:xfrm>
            <a:off x="0" y="0"/>
            <a:ext cx="9144000" cy="1119252"/>
            <a:chOff x="0" y="4705665"/>
            <a:chExt cx="8572560" cy="858604"/>
          </a:xfrm>
        </p:grpSpPr>
        <p:sp>
          <p:nvSpPr>
            <p:cNvPr id="4" name="3 Rectángulo redondeado"/>
            <p:cNvSpPr/>
            <p:nvPr/>
          </p:nvSpPr>
          <p:spPr>
            <a:xfrm>
              <a:off x="0" y="4705665"/>
              <a:ext cx="8572560" cy="858604"/>
            </a:xfrm>
            <a:prstGeom prst="roundRect">
              <a:avLst/>
            </a:prstGeom>
          </p:spPr>
          <p:style>
            <a:lnRef idx="1">
              <a:schemeClr val="accent1"/>
            </a:lnRef>
            <a:fillRef idx="2">
              <a:schemeClr val="accent1"/>
            </a:fillRef>
            <a:effectRef idx="1">
              <a:schemeClr val="accent1"/>
            </a:effectRef>
            <a:fontRef idx="minor">
              <a:schemeClr val="dk1"/>
            </a:fontRef>
          </p:style>
        </p:sp>
        <p:sp>
          <p:nvSpPr>
            <p:cNvPr id="5" name="4 Rectángulo"/>
            <p:cNvSpPr/>
            <p:nvPr/>
          </p:nvSpPr>
          <p:spPr>
            <a:xfrm>
              <a:off x="41914" y="4747579"/>
              <a:ext cx="8488732" cy="774776"/>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ES_tradnl" sz="4000" dirty="0" smtClean="0">
                  <a:solidFill>
                    <a:srgbClr val="002060"/>
                  </a:solidFill>
                  <a:latin typeface="Algerian" pitchFamily="82" charset="0"/>
                </a:rPr>
                <a:t>temporización</a:t>
              </a:r>
              <a:endParaRPr lang="es-ES" sz="4000" kern="1200" dirty="0">
                <a:solidFill>
                  <a:srgbClr val="002060"/>
                </a:solidFill>
                <a:latin typeface="Algerian" pitchFamily="82" charset="0"/>
              </a:endParaRPr>
            </a:p>
          </p:txBody>
        </p:sp>
      </p:grpSp>
      <p:pic>
        <p:nvPicPr>
          <p:cNvPr id="6" name="5 Imagen" descr="images.jpg">
            <a:hlinkClick r:id="rId8" action="ppaction://hlinksldjump"/>
          </p:cNvPr>
          <p:cNvPicPr>
            <a:picLocks noChangeAspect="1"/>
          </p:cNvPicPr>
          <p:nvPr/>
        </p:nvPicPr>
        <p:blipFill>
          <a:blip r:embed="rId9" cstate="print"/>
          <a:stretch>
            <a:fillRect/>
          </a:stretch>
        </p:blipFill>
        <p:spPr>
          <a:xfrm>
            <a:off x="8460432" y="6144711"/>
            <a:ext cx="683568" cy="713288"/>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23528" y="1628800"/>
            <a:ext cx="8352928" cy="4062651"/>
          </a:xfrm>
          <a:prstGeom prst="rect">
            <a:avLst/>
          </a:prstGeom>
          <a:noFill/>
        </p:spPr>
        <p:txBody>
          <a:bodyPr wrap="square" rtlCol="0">
            <a:spAutoFit/>
          </a:bodyPr>
          <a:lstStyle/>
          <a:p>
            <a:pPr algn="just">
              <a:buFont typeface="Wingdings" pitchFamily="2" charset="2"/>
              <a:buChar char="ü"/>
            </a:pPr>
            <a:r>
              <a:rPr lang="es-ES" sz="2000" dirty="0" smtClean="0">
                <a:solidFill>
                  <a:srgbClr val="002060"/>
                </a:solidFill>
              </a:rPr>
              <a:t> Se organizará la </a:t>
            </a:r>
            <a:r>
              <a:rPr lang="es-ES" sz="2000" dirty="0">
                <a:solidFill>
                  <a:srgbClr val="002060"/>
                </a:solidFill>
              </a:rPr>
              <a:t>clase poniendo a los alumnos por parejas, de forma que esté un alumno que domine la materia con otro alumno que tenga más dificultades, intentando que la diferencia de nivel entre ambos no sea excesiva, para que así puedan ayudarse</a:t>
            </a:r>
            <a:r>
              <a:rPr lang="es-ES" sz="2000" dirty="0" smtClean="0">
                <a:solidFill>
                  <a:srgbClr val="002060"/>
                </a:solidFill>
              </a:rPr>
              <a:t>.</a:t>
            </a:r>
          </a:p>
          <a:p>
            <a:pPr algn="just"/>
            <a:endParaRPr lang="es-ES" sz="2000" b="1" dirty="0" smtClean="0">
              <a:solidFill>
                <a:srgbClr val="002060"/>
              </a:solidFill>
            </a:endParaRPr>
          </a:p>
          <a:p>
            <a:pPr algn="just">
              <a:buFont typeface="Wingdings" pitchFamily="2" charset="2"/>
              <a:buChar char="ü"/>
            </a:pPr>
            <a:r>
              <a:rPr lang="es-ES" sz="2000" dirty="0" smtClean="0">
                <a:solidFill>
                  <a:srgbClr val="002060"/>
                </a:solidFill>
              </a:rPr>
              <a:t> Durante la octava sesión, que se desarrollará en el aula de informática, cada alumno tendrá un ordenador para poder realizar la autoevaluación individualmente.</a:t>
            </a:r>
          </a:p>
          <a:p>
            <a:pPr algn="just"/>
            <a:r>
              <a:rPr lang="es-ES" sz="2000" dirty="0" smtClean="0">
                <a:solidFill>
                  <a:srgbClr val="002060"/>
                </a:solidFill>
              </a:rPr>
              <a:t> </a:t>
            </a:r>
          </a:p>
          <a:p>
            <a:pPr algn="just">
              <a:buFont typeface="Wingdings" pitchFamily="2" charset="2"/>
              <a:buChar char="ü"/>
            </a:pPr>
            <a:r>
              <a:rPr lang="es-ES" sz="2000" dirty="0" smtClean="0">
                <a:solidFill>
                  <a:srgbClr val="002060"/>
                </a:solidFill>
              </a:rPr>
              <a:t> Para la realización de trabajos en grupo se cambiará la distribución de la clase y se podrán sentar en grupos de trabajo de 4 o 5 alumnos de diferentes niveles.</a:t>
            </a:r>
          </a:p>
          <a:p>
            <a:endParaRPr lang="es-ES" dirty="0"/>
          </a:p>
        </p:txBody>
      </p:sp>
      <p:grpSp>
        <p:nvGrpSpPr>
          <p:cNvPr id="7" name="6 Grupo"/>
          <p:cNvGrpSpPr/>
          <p:nvPr/>
        </p:nvGrpSpPr>
        <p:grpSpPr>
          <a:xfrm>
            <a:off x="0" y="0"/>
            <a:ext cx="9144000" cy="1119252"/>
            <a:chOff x="0" y="4705665"/>
            <a:chExt cx="8572560" cy="858604"/>
          </a:xfrm>
        </p:grpSpPr>
        <p:sp>
          <p:nvSpPr>
            <p:cNvPr id="8" name="7 Rectángulo redondeado"/>
            <p:cNvSpPr/>
            <p:nvPr/>
          </p:nvSpPr>
          <p:spPr>
            <a:xfrm>
              <a:off x="0" y="4705665"/>
              <a:ext cx="8572560" cy="858604"/>
            </a:xfrm>
            <a:prstGeom prst="roundRect">
              <a:avLst/>
            </a:prstGeom>
          </p:spPr>
          <p:style>
            <a:lnRef idx="1">
              <a:schemeClr val="accent1"/>
            </a:lnRef>
            <a:fillRef idx="2">
              <a:schemeClr val="accent1"/>
            </a:fillRef>
            <a:effectRef idx="1">
              <a:schemeClr val="accent1"/>
            </a:effectRef>
            <a:fontRef idx="minor">
              <a:schemeClr val="dk1"/>
            </a:fontRef>
          </p:style>
        </p:sp>
        <p:sp>
          <p:nvSpPr>
            <p:cNvPr id="9" name="8 Rectángulo"/>
            <p:cNvSpPr/>
            <p:nvPr/>
          </p:nvSpPr>
          <p:spPr>
            <a:xfrm>
              <a:off x="41914" y="4747579"/>
              <a:ext cx="8488732" cy="774776"/>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ES" sz="4000" kern="1200" dirty="0" smtClean="0">
                  <a:solidFill>
                    <a:srgbClr val="002060"/>
                  </a:solidFill>
                  <a:latin typeface="Algerian" pitchFamily="82" charset="0"/>
                </a:rPr>
                <a:t>CLIMA DE CLASE</a:t>
              </a:r>
              <a:endParaRPr lang="es-ES" sz="4000" kern="1200" dirty="0">
                <a:solidFill>
                  <a:srgbClr val="002060"/>
                </a:solidFill>
                <a:latin typeface="Algerian" pitchFamily="82" charset="0"/>
              </a:endParaRPr>
            </a:p>
          </p:txBody>
        </p:sp>
      </p:grpSp>
      <p:pic>
        <p:nvPicPr>
          <p:cNvPr id="5122" name="Picture 2" descr="http://4.bp.blogspot.com/-ogP9JpMDqBM/T73tK4-2dVI/AAAAAAAAAJ4/WpVGHTGDpjU/s1600/escuela.gif"/>
          <p:cNvPicPr>
            <a:picLocks noChangeAspect="1" noChangeArrowheads="1"/>
          </p:cNvPicPr>
          <p:nvPr/>
        </p:nvPicPr>
        <p:blipFill>
          <a:blip r:embed="rId2" cstate="print"/>
          <a:srcRect/>
          <a:stretch>
            <a:fillRect/>
          </a:stretch>
        </p:blipFill>
        <p:spPr bwMode="auto">
          <a:xfrm>
            <a:off x="6286500" y="4714875"/>
            <a:ext cx="2857500" cy="2143125"/>
          </a:xfrm>
          <a:prstGeom prst="rect">
            <a:avLst/>
          </a:prstGeom>
          <a:noFill/>
        </p:spPr>
      </p:pic>
      <p:pic>
        <p:nvPicPr>
          <p:cNvPr id="10" name="9 Imagen" descr="images.jpg">
            <a:hlinkClick r:id="rId3" action="ppaction://hlinksldjump"/>
          </p:cNvPr>
          <p:cNvPicPr>
            <a:picLocks noChangeAspect="1"/>
          </p:cNvPicPr>
          <p:nvPr/>
        </p:nvPicPr>
        <p:blipFill>
          <a:blip r:embed="rId4" cstate="print"/>
          <a:stretch>
            <a:fillRect/>
          </a:stretch>
        </p:blipFill>
        <p:spPr>
          <a:xfrm>
            <a:off x="8549174" y="6237311"/>
            <a:ext cx="594825" cy="620687"/>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28794" y="642918"/>
            <a:ext cx="4929222" cy="707886"/>
          </a:xfrm>
          <a:prstGeom prst="rect">
            <a:avLst/>
          </a:prstGeom>
          <a:noFill/>
        </p:spPr>
        <p:txBody>
          <a:bodyPr wrap="square" rtlCol="0">
            <a:spAutoFit/>
          </a:bodyPr>
          <a:lstStyle/>
          <a:p>
            <a:pPr algn="ctr"/>
            <a:r>
              <a:rPr lang="es-ES_tradnl" sz="4000" b="1" dirty="0" smtClean="0">
                <a:solidFill>
                  <a:srgbClr val="002060"/>
                </a:solidFill>
                <a:latin typeface="Algerian" pitchFamily="82" charset="0"/>
              </a:rPr>
              <a:t>ÍNDICE</a:t>
            </a:r>
            <a:endParaRPr lang="es-ES" sz="4000" b="1" dirty="0">
              <a:solidFill>
                <a:srgbClr val="002060"/>
              </a:solidFill>
              <a:latin typeface="Algerian" pitchFamily="82" charset="0"/>
            </a:endParaRPr>
          </a:p>
        </p:txBody>
      </p:sp>
      <p:sp>
        <p:nvSpPr>
          <p:cNvPr id="3" name="2 CuadroTexto"/>
          <p:cNvSpPr txBox="1"/>
          <p:nvPr/>
        </p:nvSpPr>
        <p:spPr>
          <a:xfrm>
            <a:off x="1571604" y="1643050"/>
            <a:ext cx="6500858" cy="4801314"/>
          </a:xfrm>
          <a:prstGeom prst="rect">
            <a:avLst/>
          </a:prstGeom>
          <a:noFill/>
        </p:spPr>
        <p:txBody>
          <a:bodyPr wrap="square" rtlCol="0">
            <a:spAutoFit/>
          </a:bodyPr>
          <a:lstStyle/>
          <a:p>
            <a:pPr marL="342900" indent="-342900">
              <a:buAutoNum type="arabicPeriod"/>
            </a:pPr>
            <a:r>
              <a:rPr lang="es-ES_tradnl" b="1" dirty="0" smtClean="0">
                <a:solidFill>
                  <a:srgbClr val="002060"/>
                </a:solidFill>
                <a:hlinkClick r:id="rId2" action="ppaction://hlinksldjump"/>
              </a:rPr>
              <a:t>Contextualización</a:t>
            </a:r>
            <a:r>
              <a:rPr lang="es-ES_tradnl" b="1" dirty="0" smtClean="0">
                <a:solidFill>
                  <a:srgbClr val="002060"/>
                </a:solidFill>
              </a:rPr>
              <a:t>.</a:t>
            </a:r>
          </a:p>
          <a:p>
            <a:pPr marL="342900" indent="-342900">
              <a:buAutoNum type="arabicPeriod"/>
            </a:pPr>
            <a:r>
              <a:rPr lang="es-ES_tradnl" b="1" dirty="0" smtClean="0">
                <a:solidFill>
                  <a:srgbClr val="002060"/>
                </a:solidFill>
                <a:hlinkClick r:id="rId3" action="ppaction://hlinksldjump"/>
              </a:rPr>
              <a:t>Justificación</a:t>
            </a:r>
            <a:r>
              <a:rPr lang="es-ES_tradnl" b="1" dirty="0" smtClean="0">
                <a:solidFill>
                  <a:srgbClr val="002060"/>
                </a:solidFill>
              </a:rPr>
              <a:t>.</a:t>
            </a:r>
          </a:p>
          <a:p>
            <a:pPr marL="342900" indent="-342900">
              <a:buAutoNum type="arabicPeriod"/>
            </a:pPr>
            <a:r>
              <a:rPr lang="es-ES_tradnl" b="1" dirty="0" smtClean="0">
                <a:solidFill>
                  <a:srgbClr val="002060"/>
                </a:solidFill>
                <a:hlinkClick r:id="rId4" action="ppaction://hlinksldjump"/>
              </a:rPr>
              <a:t>Contenidos</a:t>
            </a:r>
            <a:r>
              <a:rPr lang="es-ES_tradnl" b="1" dirty="0" smtClean="0">
                <a:solidFill>
                  <a:srgbClr val="002060"/>
                </a:solidFill>
              </a:rPr>
              <a:t>.</a:t>
            </a:r>
          </a:p>
          <a:p>
            <a:pPr marL="342900" indent="-342900">
              <a:buAutoNum type="arabicPeriod"/>
            </a:pPr>
            <a:r>
              <a:rPr lang="es-ES_tradnl" b="1" dirty="0" smtClean="0">
                <a:solidFill>
                  <a:srgbClr val="002060"/>
                </a:solidFill>
                <a:hlinkClick r:id="rId5" action="ppaction://hlinksldjump"/>
              </a:rPr>
              <a:t>Conceptos previos</a:t>
            </a:r>
            <a:r>
              <a:rPr lang="es-ES_tradnl" b="1" dirty="0" smtClean="0">
                <a:solidFill>
                  <a:srgbClr val="002060"/>
                </a:solidFill>
              </a:rPr>
              <a:t>.</a:t>
            </a:r>
          </a:p>
          <a:p>
            <a:pPr marL="342900" indent="-342900">
              <a:buAutoNum type="arabicPeriod"/>
            </a:pPr>
            <a:r>
              <a:rPr lang="es-ES_tradnl" b="1" dirty="0" smtClean="0">
                <a:solidFill>
                  <a:srgbClr val="002060"/>
                </a:solidFill>
                <a:hlinkClick r:id="rId6" action="ppaction://hlinksldjump"/>
              </a:rPr>
              <a:t>Objetivos</a:t>
            </a:r>
            <a:r>
              <a:rPr lang="es-ES_tradnl" b="1" dirty="0" smtClean="0">
                <a:solidFill>
                  <a:srgbClr val="002060"/>
                </a:solidFill>
              </a:rPr>
              <a:t>.</a:t>
            </a:r>
          </a:p>
          <a:p>
            <a:pPr marL="342900" indent="-342900">
              <a:buAutoNum type="arabicPeriod"/>
            </a:pPr>
            <a:r>
              <a:rPr lang="es-ES_tradnl" b="1" dirty="0" smtClean="0">
                <a:solidFill>
                  <a:srgbClr val="002060"/>
                </a:solidFill>
                <a:hlinkClick r:id="rId7" action="ppaction://hlinksldjump"/>
              </a:rPr>
              <a:t>Competencias</a:t>
            </a:r>
            <a:r>
              <a:rPr lang="es-ES_tradnl" b="1" dirty="0" smtClean="0">
                <a:solidFill>
                  <a:srgbClr val="002060"/>
                </a:solidFill>
              </a:rPr>
              <a:t>.</a:t>
            </a:r>
          </a:p>
          <a:p>
            <a:pPr marL="342900" indent="-342900">
              <a:buAutoNum type="arabicPeriod"/>
            </a:pPr>
            <a:r>
              <a:rPr lang="es-ES_tradnl" b="1" dirty="0" smtClean="0">
                <a:solidFill>
                  <a:srgbClr val="002060"/>
                </a:solidFill>
                <a:hlinkClick r:id="rId8" action="ppaction://hlinksldjump"/>
              </a:rPr>
              <a:t>Metodología</a:t>
            </a:r>
            <a:r>
              <a:rPr lang="es-ES_tradnl" b="1" dirty="0" smtClean="0">
                <a:solidFill>
                  <a:srgbClr val="002060"/>
                </a:solidFill>
              </a:rPr>
              <a:t>.</a:t>
            </a:r>
          </a:p>
          <a:p>
            <a:pPr marL="342900" indent="-342900">
              <a:buAutoNum type="arabicPeriod"/>
            </a:pPr>
            <a:r>
              <a:rPr lang="es-ES_tradnl" b="1" dirty="0" smtClean="0">
                <a:solidFill>
                  <a:srgbClr val="002060"/>
                </a:solidFill>
                <a:hlinkClick r:id="rId9" action="ppaction://hlinksldjump"/>
              </a:rPr>
              <a:t>Temporización</a:t>
            </a:r>
            <a:r>
              <a:rPr lang="es-ES_tradnl" b="1" dirty="0" smtClean="0">
                <a:solidFill>
                  <a:srgbClr val="002060"/>
                </a:solidFill>
              </a:rPr>
              <a:t>.</a:t>
            </a:r>
          </a:p>
          <a:p>
            <a:pPr marL="342900" indent="-342900">
              <a:buAutoNum type="arabicPeriod"/>
            </a:pPr>
            <a:r>
              <a:rPr lang="es-ES_tradnl" b="1" dirty="0" smtClean="0">
                <a:solidFill>
                  <a:srgbClr val="002060"/>
                </a:solidFill>
                <a:hlinkClick r:id="rId10" action="ppaction://hlinksldjump"/>
              </a:rPr>
              <a:t>Clima de clase</a:t>
            </a:r>
            <a:r>
              <a:rPr lang="es-ES_tradnl" b="1" dirty="0" smtClean="0">
                <a:solidFill>
                  <a:srgbClr val="002060"/>
                </a:solidFill>
              </a:rPr>
              <a:t>.</a:t>
            </a:r>
          </a:p>
          <a:p>
            <a:pPr marL="342900" indent="-342900">
              <a:buAutoNum type="arabicPeriod"/>
            </a:pPr>
            <a:r>
              <a:rPr lang="es-ES_tradnl" b="1" dirty="0" smtClean="0">
                <a:solidFill>
                  <a:srgbClr val="002060"/>
                </a:solidFill>
                <a:hlinkClick r:id="rId11" action="ppaction://hlinksldjump"/>
              </a:rPr>
              <a:t>Atención a la diversidad</a:t>
            </a:r>
            <a:r>
              <a:rPr lang="es-ES_tradnl" b="1" dirty="0" smtClean="0">
                <a:solidFill>
                  <a:srgbClr val="002060"/>
                </a:solidFill>
              </a:rPr>
              <a:t>.</a:t>
            </a:r>
          </a:p>
          <a:p>
            <a:pPr marL="342900" indent="-342900">
              <a:buFontTx/>
              <a:buAutoNum type="arabicPeriod"/>
            </a:pPr>
            <a:r>
              <a:rPr lang="es-ES_tradnl" b="1" dirty="0" smtClean="0">
                <a:solidFill>
                  <a:srgbClr val="002060"/>
                </a:solidFill>
                <a:hlinkClick r:id="rId12" action="ppaction://hlinksldjump"/>
              </a:rPr>
              <a:t>Recursos</a:t>
            </a:r>
            <a:r>
              <a:rPr lang="es-ES_tradnl" b="1" dirty="0" smtClean="0">
                <a:solidFill>
                  <a:srgbClr val="002060"/>
                </a:solidFill>
              </a:rPr>
              <a:t>.</a:t>
            </a:r>
          </a:p>
          <a:p>
            <a:pPr marL="342900" indent="-342900">
              <a:buAutoNum type="arabicPeriod"/>
            </a:pPr>
            <a:r>
              <a:rPr lang="es-ES_tradnl" b="1" dirty="0" smtClean="0">
                <a:solidFill>
                  <a:srgbClr val="002060"/>
                </a:solidFill>
                <a:hlinkClick r:id="rId13" action="ppaction://hlinksldjump"/>
              </a:rPr>
              <a:t>Evaluación</a:t>
            </a:r>
            <a:r>
              <a:rPr lang="es-ES_tradnl" b="1" dirty="0" smtClean="0">
                <a:solidFill>
                  <a:srgbClr val="002060"/>
                </a:solidFill>
              </a:rPr>
              <a:t>.</a:t>
            </a:r>
          </a:p>
          <a:p>
            <a:pPr marL="342900" indent="-342900">
              <a:buAutoNum type="arabicPeriod"/>
            </a:pPr>
            <a:r>
              <a:rPr lang="es-ES_tradnl" b="1" dirty="0" smtClean="0">
                <a:solidFill>
                  <a:srgbClr val="002060"/>
                </a:solidFill>
                <a:hlinkClick r:id="rId14" action="ppaction://hlinksldjump"/>
              </a:rPr>
              <a:t>Bibliografía</a:t>
            </a:r>
            <a:r>
              <a:rPr lang="es-ES_tradnl" b="1" dirty="0" smtClean="0">
                <a:solidFill>
                  <a:srgbClr val="002060"/>
                </a:solidFill>
              </a:rPr>
              <a:t>.</a:t>
            </a:r>
          </a:p>
          <a:p>
            <a:pPr marL="342900" indent="-342900">
              <a:buAutoNum type="arabicPeriod"/>
            </a:pPr>
            <a:endParaRPr lang="es-ES_tradnl" dirty="0" smtClean="0"/>
          </a:p>
          <a:p>
            <a:pPr marL="342900" indent="-342900">
              <a:buAutoNum type="arabicPeriod"/>
            </a:pPr>
            <a:endParaRPr lang="es-ES_tradnl" dirty="0" smtClean="0"/>
          </a:p>
          <a:p>
            <a:pPr marL="342900" indent="-342900">
              <a:buAutoNum type="arabicPeriod"/>
            </a:pPr>
            <a:endParaRPr lang="es-ES_tradnl" dirty="0" smtClean="0"/>
          </a:p>
          <a:p>
            <a:pPr marL="342900" indent="-342900">
              <a:buAutoNum type="arabicPeriod"/>
            </a:pPr>
            <a:endParaRPr lang="es-ES" dirty="0"/>
          </a:p>
        </p:txBody>
      </p:sp>
      <p:pic>
        <p:nvPicPr>
          <p:cNvPr id="4" name="3 Imagen" descr="http://elblogdeangelucho.com/elblogdeangelucho/wp-content/uploads/2013/02/Libro.gif"/>
          <p:cNvPicPr/>
          <p:nvPr/>
        </p:nvPicPr>
        <p:blipFill>
          <a:blip r:embed="rId15" cstate="print"/>
          <a:srcRect/>
          <a:stretch>
            <a:fillRect/>
          </a:stretch>
        </p:blipFill>
        <p:spPr bwMode="auto">
          <a:xfrm>
            <a:off x="5786446" y="3286124"/>
            <a:ext cx="2700020" cy="292233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0" y="0"/>
            <a:ext cx="9144000" cy="1119252"/>
            <a:chOff x="0" y="4705665"/>
            <a:chExt cx="8572560" cy="858604"/>
          </a:xfrm>
        </p:grpSpPr>
        <p:sp>
          <p:nvSpPr>
            <p:cNvPr id="5" name="4 Rectángulo redondeado"/>
            <p:cNvSpPr/>
            <p:nvPr/>
          </p:nvSpPr>
          <p:spPr>
            <a:xfrm>
              <a:off x="0" y="4705665"/>
              <a:ext cx="8572560" cy="858604"/>
            </a:xfrm>
            <a:prstGeom prst="roundRect">
              <a:avLst/>
            </a:prstGeom>
          </p:spPr>
          <p:style>
            <a:lnRef idx="1">
              <a:schemeClr val="accent1"/>
            </a:lnRef>
            <a:fillRef idx="2">
              <a:schemeClr val="accent1"/>
            </a:fillRef>
            <a:effectRef idx="1">
              <a:schemeClr val="accent1"/>
            </a:effectRef>
            <a:fontRef idx="minor">
              <a:schemeClr val="dk1"/>
            </a:fontRef>
          </p:style>
        </p:sp>
        <p:sp>
          <p:nvSpPr>
            <p:cNvPr id="6" name="5 Rectángulo"/>
            <p:cNvSpPr/>
            <p:nvPr/>
          </p:nvSpPr>
          <p:spPr>
            <a:xfrm>
              <a:off x="41914" y="4747579"/>
              <a:ext cx="8488732" cy="774776"/>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ES" sz="4000" kern="1200" dirty="0" smtClean="0">
                  <a:solidFill>
                    <a:srgbClr val="002060"/>
                  </a:solidFill>
                  <a:latin typeface="Algerian" pitchFamily="82" charset="0"/>
                </a:rPr>
                <a:t>Atención a la diversidad</a:t>
              </a:r>
              <a:endParaRPr lang="es-ES" sz="4000" kern="1200" dirty="0">
                <a:solidFill>
                  <a:srgbClr val="002060"/>
                </a:solidFill>
                <a:latin typeface="Algerian" pitchFamily="82" charset="0"/>
              </a:endParaRPr>
            </a:p>
          </p:txBody>
        </p:sp>
      </p:grpSp>
      <p:sp>
        <p:nvSpPr>
          <p:cNvPr id="11" name="10 CuadroTexto"/>
          <p:cNvSpPr txBox="1"/>
          <p:nvPr/>
        </p:nvSpPr>
        <p:spPr>
          <a:xfrm>
            <a:off x="611560" y="1268760"/>
            <a:ext cx="7848872" cy="707886"/>
          </a:xfrm>
          <a:prstGeom prst="rect">
            <a:avLst/>
          </a:prstGeom>
          <a:noFill/>
        </p:spPr>
        <p:txBody>
          <a:bodyPr wrap="square" rtlCol="0">
            <a:spAutoFit/>
          </a:bodyPr>
          <a:lstStyle/>
          <a:p>
            <a:pPr algn="just"/>
            <a:r>
              <a:rPr lang="es-ES_tradnl" sz="2000" dirty="0" smtClean="0">
                <a:solidFill>
                  <a:srgbClr val="002060"/>
                </a:solidFill>
                <a:cs typeface="Arial" pitchFamily="34" charset="0"/>
              </a:rPr>
              <a:t>Para tratar los posibles casos de diversidad que podamos encontrarnos, señalamos los siguientes métodos de actuación.</a:t>
            </a:r>
            <a:endParaRPr lang="es-ES" sz="2000" dirty="0">
              <a:solidFill>
                <a:srgbClr val="002060"/>
              </a:solidFill>
              <a:cs typeface="Arial" pitchFamily="34" charset="0"/>
            </a:endParaRPr>
          </a:p>
        </p:txBody>
      </p:sp>
      <p:sp>
        <p:nvSpPr>
          <p:cNvPr id="10" name="9 CuadroTexto"/>
          <p:cNvSpPr txBox="1"/>
          <p:nvPr/>
        </p:nvSpPr>
        <p:spPr>
          <a:xfrm>
            <a:off x="714348" y="2000241"/>
            <a:ext cx="7715304" cy="3847207"/>
          </a:xfrm>
          <a:prstGeom prst="rect">
            <a:avLst/>
          </a:prstGeom>
          <a:noFill/>
        </p:spPr>
        <p:txBody>
          <a:bodyPr wrap="square" rtlCol="0">
            <a:spAutoFit/>
          </a:bodyPr>
          <a:lstStyle/>
          <a:p>
            <a:pPr algn="just">
              <a:buFont typeface="Arial" pitchFamily="34" charset="0"/>
              <a:buChar char="•"/>
            </a:pPr>
            <a:r>
              <a:rPr lang="es-ES_tradnl" b="1" dirty="0" smtClean="0">
                <a:solidFill>
                  <a:srgbClr val="002060"/>
                </a:solidFill>
              </a:rPr>
              <a:t> </a:t>
            </a:r>
            <a:r>
              <a:rPr lang="es-ES_tradnl" sz="2000" b="1" u="sng" dirty="0" smtClean="0">
                <a:solidFill>
                  <a:srgbClr val="002060"/>
                </a:solidFill>
              </a:rPr>
              <a:t>Prueba de diagnóstico:</a:t>
            </a:r>
            <a:r>
              <a:rPr lang="es-ES_tradnl" sz="2000" b="1" dirty="0" smtClean="0">
                <a:solidFill>
                  <a:srgbClr val="002060"/>
                </a:solidFill>
              </a:rPr>
              <a:t> </a:t>
            </a:r>
            <a:r>
              <a:rPr lang="es-ES_tradnl" sz="2000" dirty="0" smtClean="0">
                <a:solidFill>
                  <a:srgbClr val="002060"/>
                </a:solidFill>
              </a:rPr>
              <a:t>Con esta actividad se pretende adecuar el proceso de aprendizaje y enseñanza.</a:t>
            </a:r>
          </a:p>
          <a:p>
            <a:pPr algn="just"/>
            <a:endParaRPr lang="es-ES_tradnl" b="1" dirty="0" smtClean="0">
              <a:solidFill>
                <a:srgbClr val="002060"/>
              </a:solidFill>
            </a:endParaRPr>
          </a:p>
          <a:p>
            <a:pPr algn="just">
              <a:buFont typeface="Arial" pitchFamily="34" charset="0"/>
              <a:buChar char="•"/>
            </a:pPr>
            <a:r>
              <a:rPr lang="es-ES_tradnl" b="1" dirty="0" smtClean="0">
                <a:solidFill>
                  <a:srgbClr val="002060"/>
                </a:solidFill>
              </a:rPr>
              <a:t> </a:t>
            </a:r>
            <a:r>
              <a:rPr lang="es-ES_tradnl" sz="2000" b="1" u="sng" dirty="0" smtClean="0">
                <a:solidFill>
                  <a:srgbClr val="002060"/>
                </a:solidFill>
              </a:rPr>
              <a:t>Medidas para alumnos extranjeros o con dificultad de idioma:</a:t>
            </a:r>
            <a:r>
              <a:rPr lang="es-ES_tradnl" sz="2000" b="1" dirty="0" smtClean="0">
                <a:solidFill>
                  <a:srgbClr val="002060"/>
                </a:solidFill>
              </a:rPr>
              <a:t> </a:t>
            </a:r>
            <a:r>
              <a:rPr lang="es-ES" dirty="0" smtClean="0">
                <a:solidFill>
                  <a:srgbClr val="002060"/>
                </a:solidFill>
              </a:rPr>
              <a:t>Se les entregará un glosario con las palabras y conceptos más usados en la U.D. traducidos a su idioma. Además, para el examen final se les dejará un diccionario, o bien, según el dominio del idioma, se les entregará el examen traducido a su idioma. </a:t>
            </a:r>
          </a:p>
          <a:p>
            <a:pPr algn="just"/>
            <a:endParaRPr lang="es-ES" b="1" dirty="0" smtClean="0">
              <a:solidFill>
                <a:srgbClr val="002060"/>
              </a:solidFill>
            </a:endParaRPr>
          </a:p>
          <a:p>
            <a:pPr algn="just">
              <a:buFont typeface="Arial" pitchFamily="34" charset="0"/>
              <a:buChar char="•"/>
            </a:pPr>
            <a:r>
              <a:rPr lang="es-ES_tradnl" b="1" dirty="0" smtClean="0">
                <a:solidFill>
                  <a:srgbClr val="002060"/>
                </a:solidFill>
              </a:rPr>
              <a:t> </a:t>
            </a:r>
            <a:r>
              <a:rPr lang="es-ES" sz="2000" b="1" u="sng" dirty="0" smtClean="0">
                <a:solidFill>
                  <a:srgbClr val="002060"/>
                </a:solidFill>
              </a:rPr>
              <a:t>Medidas para alumnos con minusvalía:</a:t>
            </a:r>
            <a:r>
              <a:rPr lang="es-ES" sz="2000" b="1" dirty="0" smtClean="0">
                <a:solidFill>
                  <a:srgbClr val="002060"/>
                </a:solidFill>
              </a:rPr>
              <a:t> </a:t>
            </a:r>
            <a:r>
              <a:rPr lang="es-ES" dirty="0" smtClean="0">
                <a:solidFill>
                  <a:srgbClr val="002060"/>
                </a:solidFill>
              </a:rPr>
              <a:t>Se pondrán todos los medios necesarios para que los alumnos con minusvalía puedan tener un seguimiento normal de las clases.</a:t>
            </a:r>
          </a:p>
          <a:p>
            <a:pPr algn="just">
              <a:buFont typeface="Arial" pitchFamily="34" charset="0"/>
              <a:buChar char="•"/>
            </a:pPr>
            <a:endParaRPr lang="es-ES" b="1" dirty="0" smtClean="0">
              <a:solidFill>
                <a:srgbClr val="002060"/>
              </a:solidFill>
            </a:endParaRPr>
          </a:p>
        </p:txBody>
      </p:sp>
      <p:sp>
        <p:nvSpPr>
          <p:cNvPr id="12" name="11 CuadroTexto"/>
          <p:cNvSpPr txBox="1"/>
          <p:nvPr/>
        </p:nvSpPr>
        <p:spPr>
          <a:xfrm>
            <a:off x="714348" y="5643578"/>
            <a:ext cx="6500858" cy="954107"/>
          </a:xfrm>
          <a:prstGeom prst="rect">
            <a:avLst/>
          </a:prstGeom>
          <a:noFill/>
        </p:spPr>
        <p:txBody>
          <a:bodyPr wrap="square" rtlCol="0">
            <a:spAutoFit/>
          </a:bodyPr>
          <a:lstStyle/>
          <a:p>
            <a:pPr algn="just">
              <a:buFont typeface="Arial" pitchFamily="34" charset="0"/>
              <a:buChar char="•"/>
            </a:pPr>
            <a:r>
              <a:rPr lang="es-ES_tradnl" sz="2000" b="1" dirty="0" smtClean="0">
                <a:solidFill>
                  <a:srgbClr val="002060"/>
                </a:solidFill>
              </a:rPr>
              <a:t> </a:t>
            </a:r>
            <a:r>
              <a:rPr lang="es-ES_tradnl" sz="2000" b="1" u="sng" dirty="0" smtClean="0">
                <a:solidFill>
                  <a:srgbClr val="002060"/>
                </a:solidFill>
              </a:rPr>
              <a:t>Actividades de refuerzo y ampliación:</a:t>
            </a:r>
            <a:r>
              <a:rPr lang="es-ES_tradnl" sz="2000" b="1" dirty="0" smtClean="0">
                <a:solidFill>
                  <a:srgbClr val="002060"/>
                </a:solidFill>
              </a:rPr>
              <a:t> </a:t>
            </a:r>
            <a:r>
              <a:rPr lang="es-ES_tradnl" dirty="0" smtClean="0">
                <a:solidFill>
                  <a:srgbClr val="002060"/>
                </a:solidFill>
              </a:rPr>
              <a:t>Los alumnos dispondrán de un boletín de ejercicios para reforzar o ampliar sus conocimientos.</a:t>
            </a:r>
            <a:endParaRPr lang="es-ES" dirty="0"/>
          </a:p>
        </p:txBody>
      </p:sp>
      <p:pic>
        <p:nvPicPr>
          <p:cNvPr id="4098" name="Picture 2" descr="http://3.bp.blogspot.com/_WwvH5GamFvE/R_IqKg6oALI/AAAAAAAAAHU/feRSilZyZww/s400/AtencionDiversidad.jpg"/>
          <p:cNvPicPr>
            <a:picLocks noChangeAspect="1" noChangeArrowheads="1"/>
          </p:cNvPicPr>
          <p:nvPr/>
        </p:nvPicPr>
        <p:blipFill>
          <a:blip r:embed="rId2" cstate="print"/>
          <a:srcRect/>
          <a:stretch>
            <a:fillRect/>
          </a:stretch>
        </p:blipFill>
        <p:spPr bwMode="auto">
          <a:xfrm>
            <a:off x="7286644" y="5229200"/>
            <a:ext cx="1857356" cy="1628800"/>
          </a:xfrm>
          <a:prstGeom prst="rect">
            <a:avLst/>
          </a:prstGeom>
          <a:noFill/>
        </p:spPr>
      </p:pic>
      <p:pic>
        <p:nvPicPr>
          <p:cNvPr id="9" name="8 Imagen" descr="images.jpg">
            <a:hlinkClick r:id="rId3" action="ppaction://hlinksldjump"/>
          </p:cNvPr>
          <p:cNvPicPr>
            <a:picLocks noChangeAspect="1"/>
          </p:cNvPicPr>
          <p:nvPr/>
        </p:nvPicPr>
        <p:blipFill>
          <a:blip r:embed="rId4" cstate="print"/>
          <a:stretch>
            <a:fillRect/>
          </a:stretch>
        </p:blipFill>
        <p:spPr>
          <a:xfrm>
            <a:off x="8604448" y="6294987"/>
            <a:ext cx="539552" cy="563011"/>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71600" y="1628800"/>
            <a:ext cx="7272808" cy="4524315"/>
          </a:xfrm>
          <a:prstGeom prst="rect">
            <a:avLst/>
          </a:prstGeom>
          <a:noFill/>
        </p:spPr>
        <p:txBody>
          <a:bodyPr wrap="square" rtlCol="0">
            <a:spAutoFit/>
          </a:bodyPr>
          <a:lstStyle/>
          <a:p>
            <a:pPr algn="just">
              <a:buFont typeface="Arial" pitchFamily="34" charset="0"/>
              <a:buChar char="•"/>
            </a:pPr>
            <a:r>
              <a:rPr lang="es-ES" b="1" dirty="0" smtClean="0">
                <a:solidFill>
                  <a:srgbClr val="002060"/>
                </a:solidFill>
              </a:rPr>
              <a:t> </a:t>
            </a:r>
            <a:r>
              <a:rPr lang="es-ES" sz="2000" b="1" dirty="0" smtClean="0">
                <a:solidFill>
                  <a:srgbClr val="002060"/>
                </a:solidFill>
              </a:rPr>
              <a:t>Informáticos.</a:t>
            </a:r>
          </a:p>
          <a:p>
            <a:pPr algn="just"/>
            <a:r>
              <a:rPr lang="es-ES" sz="2000" b="1" dirty="0" smtClean="0">
                <a:solidFill>
                  <a:srgbClr val="002060"/>
                </a:solidFill>
              </a:rPr>
              <a:t>  </a:t>
            </a:r>
            <a:r>
              <a:rPr lang="es-ES" sz="1900" dirty="0" smtClean="0">
                <a:solidFill>
                  <a:srgbClr val="002060"/>
                </a:solidFill>
              </a:rPr>
              <a:t>-</a:t>
            </a:r>
            <a:r>
              <a:rPr lang="es-ES" sz="1900" b="1" dirty="0" smtClean="0">
                <a:solidFill>
                  <a:srgbClr val="002060"/>
                </a:solidFill>
              </a:rPr>
              <a:t> </a:t>
            </a:r>
            <a:r>
              <a:rPr lang="es-ES" sz="1900" dirty="0" smtClean="0">
                <a:solidFill>
                  <a:srgbClr val="002060"/>
                </a:solidFill>
              </a:rPr>
              <a:t>eXeLearning.</a:t>
            </a:r>
          </a:p>
          <a:p>
            <a:pPr algn="just"/>
            <a:r>
              <a:rPr lang="es-ES_tradnl" sz="1900" dirty="0" smtClean="0">
                <a:solidFill>
                  <a:srgbClr val="002060"/>
                </a:solidFill>
              </a:rPr>
              <a:t>  - Vídeo</a:t>
            </a:r>
            <a:r>
              <a:rPr lang="es-ES_tradnl" sz="1900" dirty="0" smtClean="0">
                <a:solidFill>
                  <a:srgbClr val="002060"/>
                </a:solidFill>
              </a:rPr>
              <a:t>.</a:t>
            </a:r>
          </a:p>
          <a:p>
            <a:pPr algn="just"/>
            <a:r>
              <a:rPr lang="es-ES_tradnl" sz="1900" dirty="0" smtClean="0">
                <a:solidFill>
                  <a:srgbClr val="002060"/>
                </a:solidFill>
              </a:rPr>
              <a:t>  - Calculadora </a:t>
            </a:r>
            <a:endParaRPr lang="es-ES_tradnl" sz="1900" dirty="0" smtClean="0">
              <a:solidFill>
                <a:srgbClr val="002060"/>
              </a:solidFill>
            </a:endParaRPr>
          </a:p>
          <a:p>
            <a:pPr algn="just"/>
            <a:r>
              <a:rPr lang="es-ES_tradnl" sz="1900" dirty="0" smtClean="0">
                <a:solidFill>
                  <a:srgbClr val="002060"/>
                </a:solidFill>
              </a:rPr>
              <a:t>  - Pizarra </a:t>
            </a:r>
            <a:r>
              <a:rPr lang="es-ES_tradnl" sz="1900" dirty="0" smtClean="0">
                <a:solidFill>
                  <a:srgbClr val="002060"/>
                </a:solidFill>
              </a:rPr>
              <a:t>digital.</a:t>
            </a:r>
          </a:p>
          <a:p>
            <a:pPr algn="just"/>
            <a:endParaRPr lang="es-ES_tradnl" sz="1900" dirty="0" smtClean="0">
              <a:solidFill>
                <a:srgbClr val="002060"/>
              </a:solidFill>
            </a:endParaRPr>
          </a:p>
          <a:p>
            <a:pPr algn="just"/>
            <a:endParaRPr lang="es-ES" b="1" dirty="0">
              <a:solidFill>
                <a:srgbClr val="002060"/>
              </a:solidFill>
            </a:endParaRPr>
          </a:p>
          <a:p>
            <a:pPr algn="just">
              <a:buFont typeface="Arial" pitchFamily="34" charset="0"/>
              <a:buChar char="•"/>
            </a:pPr>
            <a:r>
              <a:rPr lang="es-ES" b="1" dirty="0" smtClean="0">
                <a:solidFill>
                  <a:srgbClr val="002060"/>
                </a:solidFill>
              </a:rPr>
              <a:t> </a:t>
            </a:r>
            <a:r>
              <a:rPr lang="es-ES" sz="2000" b="1" dirty="0" smtClean="0">
                <a:solidFill>
                  <a:srgbClr val="002060"/>
                </a:solidFill>
              </a:rPr>
              <a:t>Libro de texto recomendado por el Departamento de Matemáticas del Centro.</a:t>
            </a:r>
          </a:p>
          <a:p>
            <a:pPr algn="just"/>
            <a:endParaRPr lang="es-ES" b="1" dirty="0" smtClean="0">
              <a:solidFill>
                <a:srgbClr val="002060"/>
              </a:solidFill>
            </a:endParaRPr>
          </a:p>
          <a:p>
            <a:pPr algn="just">
              <a:buFont typeface="Arial" pitchFamily="34" charset="0"/>
              <a:buChar char="•"/>
            </a:pPr>
            <a:r>
              <a:rPr lang="es-ES" b="1" dirty="0" smtClean="0">
                <a:solidFill>
                  <a:srgbClr val="002060"/>
                </a:solidFill>
              </a:rPr>
              <a:t> </a:t>
            </a:r>
            <a:r>
              <a:rPr lang="es-ES" sz="2000" b="1" dirty="0" smtClean="0">
                <a:solidFill>
                  <a:srgbClr val="002060"/>
                </a:solidFill>
              </a:rPr>
              <a:t>Libro de lectura.</a:t>
            </a:r>
          </a:p>
          <a:p>
            <a:pPr algn="just"/>
            <a:endParaRPr lang="es-ES" b="1" dirty="0">
              <a:solidFill>
                <a:srgbClr val="002060"/>
              </a:solidFill>
            </a:endParaRPr>
          </a:p>
          <a:p>
            <a:pPr algn="just">
              <a:buFont typeface="Arial" pitchFamily="34" charset="0"/>
              <a:buChar char="•"/>
            </a:pPr>
            <a:r>
              <a:rPr lang="es-ES" b="1" dirty="0" smtClean="0">
                <a:solidFill>
                  <a:srgbClr val="002060"/>
                </a:solidFill>
              </a:rPr>
              <a:t> </a:t>
            </a:r>
            <a:r>
              <a:rPr lang="es-ES" sz="2000" b="1" dirty="0" smtClean="0">
                <a:solidFill>
                  <a:srgbClr val="002060"/>
                </a:solidFill>
              </a:rPr>
              <a:t>Otros.</a:t>
            </a:r>
            <a:endParaRPr lang="es-ES" sz="2000" b="1" dirty="0">
              <a:solidFill>
                <a:srgbClr val="002060"/>
              </a:solidFill>
            </a:endParaRPr>
          </a:p>
          <a:p>
            <a:pPr algn="just"/>
            <a:r>
              <a:rPr lang="es-ES" b="1" dirty="0" smtClean="0">
                <a:solidFill>
                  <a:srgbClr val="002060"/>
                </a:solidFill>
              </a:rPr>
              <a:t>    </a:t>
            </a:r>
            <a:r>
              <a:rPr lang="es-ES" dirty="0" smtClean="0">
                <a:solidFill>
                  <a:srgbClr val="002060"/>
                </a:solidFill>
              </a:rPr>
              <a:t>- </a:t>
            </a:r>
            <a:r>
              <a:rPr lang="es-ES" sz="1900" dirty="0" smtClean="0">
                <a:solidFill>
                  <a:srgbClr val="002060"/>
                </a:solidFill>
              </a:rPr>
              <a:t>Pizarra </a:t>
            </a:r>
            <a:r>
              <a:rPr lang="es-ES" sz="1900" dirty="0">
                <a:solidFill>
                  <a:srgbClr val="002060"/>
                </a:solidFill>
              </a:rPr>
              <a:t>tradicional y tizas.</a:t>
            </a:r>
          </a:p>
          <a:p>
            <a:pPr algn="just"/>
            <a:r>
              <a:rPr lang="es-ES" sz="1900" dirty="0" smtClean="0">
                <a:solidFill>
                  <a:srgbClr val="002060"/>
                </a:solidFill>
              </a:rPr>
              <a:t>    </a:t>
            </a:r>
            <a:r>
              <a:rPr lang="es-ES_tradnl" sz="1900" dirty="0" smtClean="0">
                <a:solidFill>
                  <a:srgbClr val="002060"/>
                </a:solidFill>
              </a:rPr>
              <a:t>- Material elaborado por el profesor.</a:t>
            </a:r>
            <a:endParaRPr lang="es-ES" sz="1900" dirty="0">
              <a:solidFill>
                <a:srgbClr val="002060"/>
              </a:solidFill>
            </a:endParaRPr>
          </a:p>
        </p:txBody>
      </p:sp>
      <p:grpSp>
        <p:nvGrpSpPr>
          <p:cNvPr id="3" name="2 Grupo"/>
          <p:cNvGrpSpPr/>
          <p:nvPr/>
        </p:nvGrpSpPr>
        <p:grpSpPr>
          <a:xfrm>
            <a:off x="0" y="0"/>
            <a:ext cx="9144000" cy="1119252"/>
            <a:chOff x="0" y="4705665"/>
            <a:chExt cx="8572560" cy="858604"/>
          </a:xfrm>
        </p:grpSpPr>
        <p:sp>
          <p:nvSpPr>
            <p:cNvPr id="4" name="3 Rectángulo redondeado"/>
            <p:cNvSpPr/>
            <p:nvPr/>
          </p:nvSpPr>
          <p:spPr>
            <a:xfrm>
              <a:off x="0" y="4705665"/>
              <a:ext cx="8572560" cy="858604"/>
            </a:xfrm>
            <a:prstGeom prst="roundRect">
              <a:avLst/>
            </a:prstGeom>
          </p:spPr>
          <p:style>
            <a:lnRef idx="1">
              <a:schemeClr val="accent1"/>
            </a:lnRef>
            <a:fillRef idx="2">
              <a:schemeClr val="accent1"/>
            </a:fillRef>
            <a:effectRef idx="1">
              <a:schemeClr val="accent1"/>
            </a:effectRef>
            <a:fontRef idx="minor">
              <a:schemeClr val="dk1"/>
            </a:fontRef>
          </p:style>
        </p:sp>
        <p:sp>
          <p:nvSpPr>
            <p:cNvPr id="5" name="4 Rectángulo"/>
            <p:cNvSpPr/>
            <p:nvPr/>
          </p:nvSpPr>
          <p:spPr>
            <a:xfrm>
              <a:off x="41914" y="4747579"/>
              <a:ext cx="8488732" cy="774776"/>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ES" sz="4000" kern="1200" dirty="0" smtClean="0">
                  <a:solidFill>
                    <a:srgbClr val="002060"/>
                  </a:solidFill>
                  <a:latin typeface="Algerian" pitchFamily="82" charset="0"/>
                </a:rPr>
                <a:t>RECURSOS</a:t>
              </a:r>
              <a:endParaRPr lang="es-ES" sz="4000" kern="1200" dirty="0">
                <a:solidFill>
                  <a:srgbClr val="002060"/>
                </a:solidFill>
                <a:latin typeface="Algerian" pitchFamily="82" charset="0"/>
              </a:endParaRPr>
            </a:p>
          </p:txBody>
        </p:sp>
      </p:grpSp>
      <p:pic>
        <p:nvPicPr>
          <p:cNvPr id="6" name="5 Imagen" descr="images.jpg">
            <a:hlinkClick r:id="rId2" action="ppaction://hlinksldjump"/>
          </p:cNvPr>
          <p:cNvPicPr>
            <a:picLocks noChangeAspect="1"/>
          </p:cNvPicPr>
          <p:nvPr/>
        </p:nvPicPr>
        <p:blipFill>
          <a:blip r:embed="rId3" cstate="print"/>
          <a:stretch>
            <a:fillRect/>
          </a:stretch>
        </p:blipFill>
        <p:spPr>
          <a:xfrm>
            <a:off x="8460432" y="6144711"/>
            <a:ext cx="683568" cy="713288"/>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2 Grupo"/>
          <p:cNvGrpSpPr/>
          <p:nvPr/>
        </p:nvGrpSpPr>
        <p:grpSpPr>
          <a:xfrm>
            <a:off x="0" y="0"/>
            <a:ext cx="9144000" cy="1119252"/>
            <a:chOff x="0" y="4705665"/>
            <a:chExt cx="8572560" cy="858604"/>
          </a:xfrm>
        </p:grpSpPr>
        <p:sp>
          <p:nvSpPr>
            <p:cNvPr id="4" name="3 Rectángulo redondeado"/>
            <p:cNvSpPr/>
            <p:nvPr/>
          </p:nvSpPr>
          <p:spPr>
            <a:xfrm>
              <a:off x="0" y="4705665"/>
              <a:ext cx="8572560" cy="858604"/>
            </a:xfrm>
            <a:prstGeom prst="roundRect">
              <a:avLst/>
            </a:prstGeom>
          </p:spPr>
          <p:style>
            <a:lnRef idx="1">
              <a:schemeClr val="accent1"/>
            </a:lnRef>
            <a:fillRef idx="2">
              <a:schemeClr val="accent1"/>
            </a:fillRef>
            <a:effectRef idx="1">
              <a:schemeClr val="accent1"/>
            </a:effectRef>
            <a:fontRef idx="minor">
              <a:schemeClr val="dk1"/>
            </a:fontRef>
          </p:style>
        </p:sp>
        <p:sp>
          <p:nvSpPr>
            <p:cNvPr id="5" name="4 Rectángulo"/>
            <p:cNvSpPr/>
            <p:nvPr/>
          </p:nvSpPr>
          <p:spPr>
            <a:xfrm>
              <a:off x="41914" y="4747579"/>
              <a:ext cx="8488732" cy="774776"/>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ES" sz="4000" kern="1200" dirty="0" smtClean="0">
                  <a:solidFill>
                    <a:srgbClr val="002060"/>
                  </a:solidFill>
                  <a:latin typeface="Algerian" pitchFamily="82" charset="0"/>
                </a:rPr>
                <a:t>EVALUACIÓN</a:t>
              </a:r>
              <a:endParaRPr lang="es-ES" sz="4000" kern="1200" dirty="0">
                <a:solidFill>
                  <a:srgbClr val="002060"/>
                </a:solidFill>
                <a:latin typeface="Algerian" pitchFamily="82" charset="0"/>
              </a:endParaRPr>
            </a:p>
          </p:txBody>
        </p:sp>
      </p:grpSp>
      <p:sp>
        <p:nvSpPr>
          <p:cNvPr id="6" name="5 CuadroTexto"/>
          <p:cNvSpPr txBox="1"/>
          <p:nvPr/>
        </p:nvSpPr>
        <p:spPr>
          <a:xfrm>
            <a:off x="0" y="1124744"/>
            <a:ext cx="9144000" cy="584775"/>
          </a:xfrm>
          <a:prstGeom prst="rect">
            <a:avLst/>
          </a:prstGeom>
          <a:noFill/>
        </p:spPr>
        <p:txBody>
          <a:bodyPr wrap="square" rtlCol="0">
            <a:spAutoFit/>
          </a:bodyPr>
          <a:lstStyle/>
          <a:p>
            <a:pPr algn="ctr"/>
            <a:r>
              <a:rPr lang="es-ES_tradnl" sz="3200" b="1" dirty="0" smtClean="0">
                <a:solidFill>
                  <a:srgbClr val="002060"/>
                </a:solidFill>
              </a:rPr>
              <a:t>A los alumnos</a:t>
            </a:r>
            <a:endParaRPr lang="es-ES" sz="3200" b="1" dirty="0">
              <a:solidFill>
                <a:srgbClr val="002060"/>
              </a:solidFill>
            </a:endParaRPr>
          </a:p>
        </p:txBody>
      </p:sp>
      <p:sp>
        <p:nvSpPr>
          <p:cNvPr id="8" name="7 CuadroTexto"/>
          <p:cNvSpPr txBox="1"/>
          <p:nvPr/>
        </p:nvSpPr>
        <p:spPr>
          <a:xfrm>
            <a:off x="683568" y="2060848"/>
            <a:ext cx="7632848" cy="3785652"/>
          </a:xfrm>
          <a:prstGeom prst="rect">
            <a:avLst/>
          </a:prstGeom>
          <a:noFill/>
        </p:spPr>
        <p:txBody>
          <a:bodyPr wrap="square" rtlCol="0">
            <a:spAutoFit/>
          </a:bodyPr>
          <a:lstStyle/>
          <a:p>
            <a:pPr algn="just">
              <a:buFont typeface="Arial" pitchFamily="34" charset="0"/>
              <a:buChar char="•"/>
            </a:pPr>
            <a:r>
              <a:rPr lang="es-ES_tradnl" b="1" dirty="0" smtClean="0">
                <a:solidFill>
                  <a:srgbClr val="002060"/>
                </a:solidFill>
              </a:rPr>
              <a:t> </a:t>
            </a:r>
            <a:r>
              <a:rPr lang="es-ES_tradnl" sz="2000" b="1" dirty="0" smtClean="0">
                <a:solidFill>
                  <a:srgbClr val="002060"/>
                </a:solidFill>
              </a:rPr>
              <a:t>Conceptos y consideraciones generales. </a:t>
            </a:r>
          </a:p>
          <a:p>
            <a:pPr lvl="1" algn="just">
              <a:buFont typeface="Arial" pitchFamily="34" charset="0"/>
              <a:buChar char="•"/>
            </a:pPr>
            <a:r>
              <a:rPr lang="es-ES_tradnl" dirty="0" smtClean="0">
                <a:solidFill>
                  <a:srgbClr val="002060"/>
                </a:solidFill>
              </a:rPr>
              <a:t>Capacidad de comprensión de los enunciados. </a:t>
            </a:r>
          </a:p>
          <a:p>
            <a:pPr lvl="1" algn="just">
              <a:buFont typeface="Arial" pitchFamily="34" charset="0"/>
              <a:buChar char="•"/>
            </a:pPr>
            <a:r>
              <a:rPr lang="es-ES_tradnl" dirty="0" smtClean="0">
                <a:solidFill>
                  <a:srgbClr val="002060"/>
                </a:solidFill>
              </a:rPr>
              <a:t>Realización de las actividades propuestas. </a:t>
            </a:r>
          </a:p>
          <a:p>
            <a:pPr lvl="1" algn="just">
              <a:buFont typeface="Arial" pitchFamily="34" charset="0"/>
              <a:buChar char="•"/>
            </a:pPr>
            <a:r>
              <a:rPr lang="es-ES_tradnl" dirty="0" smtClean="0">
                <a:solidFill>
                  <a:srgbClr val="002060"/>
                </a:solidFill>
              </a:rPr>
              <a:t>Actitud y trabajo en grupo. </a:t>
            </a:r>
          </a:p>
          <a:p>
            <a:pPr lvl="1" algn="just">
              <a:buFont typeface="Arial" pitchFamily="34" charset="0"/>
              <a:buChar char="•"/>
            </a:pPr>
            <a:r>
              <a:rPr lang="es-ES_tradnl" dirty="0" smtClean="0">
                <a:solidFill>
                  <a:srgbClr val="002060"/>
                </a:solidFill>
              </a:rPr>
              <a:t>Asistencia y comportamiento en clase.</a:t>
            </a:r>
          </a:p>
          <a:p>
            <a:pPr algn="just">
              <a:buFont typeface="Wingdings" pitchFamily="2" charset="2"/>
              <a:buChar char="Ø"/>
            </a:pPr>
            <a:endParaRPr lang="es-ES_tradnl" b="1" dirty="0" smtClean="0">
              <a:solidFill>
                <a:srgbClr val="002060"/>
              </a:solidFill>
            </a:endParaRPr>
          </a:p>
          <a:p>
            <a:pPr algn="just">
              <a:buFont typeface="Arial" pitchFamily="34" charset="0"/>
              <a:buChar char="•"/>
            </a:pPr>
            <a:r>
              <a:rPr lang="es-ES_tradnl" sz="2000" b="1" dirty="0" smtClean="0">
                <a:solidFill>
                  <a:srgbClr val="002060"/>
                </a:solidFill>
              </a:rPr>
              <a:t> Conceptos y consideraciones específicas.</a:t>
            </a:r>
          </a:p>
          <a:p>
            <a:pPr lvl="1" algn="just">
              <a:buFont typeface="Arial" pitchFamily="34" charset="0"/>
              <a:buChar char="•"/>
            </a:pPr>
            <a:r>
              <a:rPr lang="es-ES_tradnl" dirty="0" smtClean="0">
                <a:solidFill>
                  <a:srgbClr val="002060"/>
                </a:solidFill>
              </a:rPr>
              <a:t> Evaluación del grado de comprensión de los conceptos de la U.D.</a:t>
            </a:r>
            <a:endParaRPr lang="es-ES_tradnl" b="1" u="sng" dirty="0" smtClean="0">
              <a:solidFill>
                <a:srgbClr val="002060"/>
              </a:solidFill>
            </a:endParaRPr>
          </a:p>
          <a:p>
            <a:pPr algn="just">
              <a:buFont typeface="Wingdings" pitchFamily="2" charset="2"/>
              <a:buChar char="Ø"/>
            </a:pPr>
            <a:endParaRPr lang="es-ES_tradnl" b="1" dirty="0" smtClean="0">
              <a:solidFill>
                <a:srgbClr val="002060"/>
              </a:solidFill>
            </a:endParaRPr>
          </a:p>
          <a:p>
            <a:pPr algn="just">
              <a:buFont typeface="Arial" pitchFamily="34" charset="0"/>
              <a:buChar char="•"/>
            </a:pPr>
            <a:r>
              <a:rPr lang="es-ES_tradnl" b="1" dirty="0" smtClean="0">
                <a:solidFill>
                  <a:srgbClr val="002060"/>
                </a:solidFill>
              </a:rPr>
              <a:t> </a:t>
            </a:r>
            <a:r>
              <a:rPr lang="es-ES_tradnl" sz="2000" b="1" dirty="0" smtClean="0">
                <a:solidFill>
                  <a:srgbClr val="002060"/>
                </a:solidFill>
              </a:rPr>
              <a:t>Calificación final.</a:t>
            </a:r>
          </a:p>
          <a:p>
            <a:pPr lvl="1" algn="just">
              <a:buFont typeface="Arial" pitchFamily="34" charset="0"/>
              <a:buChar char="•"/>
            </a:pPr>
            <a:r>
              <a:rPr lang="es-ES_tradnl" dirty="0" smtClean="0">
                <a:solidFill>
                  <a:srgbClr val="002060"/>
                </a:solidFill>
              </a:rPr>
              <a:t> 50% nota del examen final.</a:t>
            </a:r>
          </a:p>
          <a:p>
            <a:pPr lvl="1" algn="just">
              <a:buFont typeface="Arial" pitchFamily="34" charset="0"/>
              <a:buChar char="•"/>
            </a:pPr>
            <a:r>
              <a:rPr lang="es-ES_tradnl" dirty="0" smtClean="0">
                <a:solidFill>
                  <a:srgbClr val="002060"/>
                </a:solidFill>
              </a:rPr>
              <a:t> 20% trabajo grupal propuesto.</a:t>
            </a:r>
          </a:p>
          <a:p>
            <a:pPr lvl="1" algn="just">
              <a:buFont typeface="Arial" pitchFamily="34" charset="0"/>
              <a:buChar char="•"/>
            </a:pPr>
            <a:r>
              <a:rPr lang="es-ES_tradnl" dirty="0" smtClean="0">
                <a:solidFill>
                  <a:srgbClr val="002060"/>
                </a:solidFill>
              </a:rPr>
              <a:t> 30% portafolio propio del profesor.</a:t>
            </a:r>
            <a:endParaRPr lang="es-ES" u="sng" dirty="0">
              <a:solidFill>
                <a:srgbClr val="002060"/>
              </a:solidFill>
            </a:endParaRPr>
          </a:p>
        </p:txBody>
      </p:sp>
      <p:pic>
        <p:nvPicPr>
          <p:cNvPr id="12" name="Picture 2" descr="http://sistemaunonews.com/wp-content/uploads/2012/04/Depositphotos_6392090_M-%C2%A9-Oleksiy-Mark-wg.jpg"/>
          <p:cNvPicPr>
            <a:picLocks noChangeAspect="1" noChangeArrowheads="1"/>
          </p:cNvPicPr>
          <p:nvPr/>
        </p:nvPicPr>
        <p:blipFill>
          <a:blip r:embed="rId2" cstate="print"/>
          <a:srcRect/>
          <a:stretch>
            <a:fillRect/>
          </a:stretch>
        </p:blipFill>
        <p:spPr bwMode="auto">
          <a:xfrm>
            <a:off x="7164288" y="5341052"/>
            <a:ext cx="1979710" cy="1516947"/>
          </a:xfrm>
          <a:prstGeom prst="rect">
            <a:avLst/>
          </a:prstGeom>
          <a:noFill/>
        </p:spPr>
      </p:pic>
      <p:pic>
        <p:nvPicPr>
          <p:cNvPr id="9" name="8 Imagen" descr="images.jpg">
            <a:hlinkClick r:id="rId3" action="ppaction://hlinksldjump"/>
          </p:cNvPr>
          <p:cNvPicPr>
            <a:picLocks noChangeAspect="1"/>
          </p:cNvPicPr>
          <p:nvPr/>
        </p:nvPicPr>
        <p:blipFill>
          <a:blip r:embed="rId4" cstate="print"/>
          <a:stretch>
            <a:fillRect/>
          </a:stretch>
        </p:blipFill>
        <p:spPr>
          <a:xfrm>
            <a:off x="8549174" y="6237311"/>
            <a:ext cx="594825" cy="620687"/>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istemaunonews.com/wp-content/uploads/2012/04/Depositphotos_6392090_M-%C2%A9-Oleksiy-Mark-wg.jpg"/>
          <p:cNvPicPr>
            <a:picLocks noChangeAspect="1" noChangeArrowheads="1"/>
          </p:cNvPicPr>
          <p:nvPr/>
        </p:nvPicPr>
        <p:blipFill>
          <a:blip r:embed="rId2" cstate="print"/>
          <a:srcRect/>
          <a:stretch>
            <a:fillRect/>
          </a:stretch>
        </p:blipFill>
        <p:spPr bwMode="auto">
          <a:xfrm>
            <a:off x="7236295" y="5301208"/>
            <a:ext cx="1907703" cy="1556792"/>
          </a:xfrm>
          <a:prstGeom prst="rect">
            <a:avLst/>
          </a:prstGeom>
          <a:noFill/>
        </p:spPr>
      </p:pic>
      <p:sp>
        <p:nvSpPr>
          <p:cNvPr id="2" name="1 CuadroTexto"/>
          <p:cNvSpPr txBox="1"/>
          <p:nvPr/>
        </p:nvSpPr>
        <p:spPr>
          <a:xfrm>
            <a:off x="0" y="1196752"/>
            <a:ext cx="9144000" cy="584775"/>
          </a:xfrm>
          <a:prstGeom prst="rect">
            <a:avLst/>
          </a:prstGeom>
          <a:noFill/>
        </p:spPr>
        <p:txBody>
          <a:bodyPr wrap="square" rtlCol="0">
            <a:spAutoFit/>
          </a:bodyPr>
          <a:lstStyle/>
          <a:p>
            <a:pPr algn="ctr"/>
            <a:r>
              <a:rPr lang="es-ES_tradnl" sz="3200" b="1" dirty="0" smtClean="0">
                <a:solidFill>
                  <a:srgbClr val="002060"/>
                </a:solidFill>
              </a:rPr>
              <a:t>A la propia U.D.</a:t>
            </a:r>
            <a:endParaRPr lang="es-ES" sz="3200" b="1" dirty="0">
              <a:solidFill>
                <a:srgbClr val="002060"/>
              </a:solidFill>
            </a:endParaRPr>
          </a:p>
        </p:txBody>
      </p:sp>
      <p:sp>
        <p:nvSpPr>
          <p:cNvPr id="3" name="2 CuadroTexto"/>
          <p:cNvSpPr txBox="1"/>
          <p:nvPr/>
        </p:nvSpPr>
        <p:spPr>
          <a:xfrm>
            <a:off x="323528" y="1844824"/>
            <a:ext cx="8280920" cy="4832092"/>
          </a:xfrm>
          <a:prstGeom prst="rect">
            <a:avLst/>
          </a:prstGeom>
          <a:noFill/>
        </p:spPr>
        <p:txBody>
          <a:bodyPr wrap="square" rtlCol="0">
            <a:spAutoFit/>
          </a:bodyPr>
          <a:lstStyle/>
          <a:p>
            <a:pPr>
              <a:buFont typeface="Arial" pitchFamily="34" charset="0"/>
              <a:buChar char="•"/>
            </a:pPr>
            <a:r>
              <a:rPr lang="es-ES_tradnl" b="1" dirty="0" smtClean="0">
                <a:solidFill>
                  <a:srgbClr val="002060"/>
                </a:solidFill>
              </a:rPr>
              <a:t> Temporización.</a:t>
            </a:r>
          </a:p>
          <a:p>
            <a:pPr algn="just">
              <a:buFont typeface="Arial" pitchFamily="34" charset="0"/>
              <a:buChar char="•"/>
            </a:pPr>
            <a:endParaRPr lang="es-ES_tradnl" sz="1000" b="1" dirty="0" smtClean="0">
              <a:solidFill>
                <a:srgbClr val="002060"/>
              </a:solidFill>
            </a:endParaRPr>
          </a:p>
          <a:p>
            <a:pPr algn="just"/>
            <a:r>
              <a:rPr lang="es-ES" dirty="0" smtClean="0">
                <a:solidFill>
                  <a:srgbClr val="002060"/>
                </a:solidFill>
              </a:rPr>
              <a:t>Después de cada sesión se observará todo lo transcurrido en cada una de ellas para analizar si la temporización ha sido la correcta, si los alumnos han seguido el ritmo marcado por las actividades propuestas, los conceptos que más dificultades planteen, etc.</a:t>
            </a:r>
          </a:p>
          <a:p>
            <a:pPr algn="just">
              <a:buFont typeface="Arial" pitchFamily="34" charset="0"/>
              <a:buChar char="•"/>
            </a:pPr>
            <a:endParaRPr lang="es-ES_tradnl" b="1" dirty="0" smtClean="0">
              <a:solidFill>
                <a:srgbClr val="002060"/>
              </a:solidFill>
            </a:endParaRPr>
          </a:p>
          <a:p>
            <a:pPr algn="just">
              <a:buFont typeface="Arial" pitchFamily="34" charset="0"/>
              <a:buChar char="•"/>
            </a:pPr>
            <a:r>
              <a:rPr lang="es-ES_tradnl" b="1" dirty="0" smtClean="0">
                <a:solidFill>
                  <a:srgbClr val="002060"/>
                </a:solidFill>
              </a:rPr>
              <a:t> Calificaciones obtenidas.</a:t>
            </a:r>
          </a:p>
          <a:p>
            <a:pPr algn="just"/>
            <a:r>
              <a:rPr lang="es-ES" sz="1000" dirty="0" smtClean="0">
                <a:solidFill>
                  <a:srgbClr val="002060"/>
                </a:solidFill>
              </a:rPr>
              <a:t> </a:t>
            </a:r>
          </a:p>
          <a:p>
            <a:pPr algn="just"/>
            <a:r>
              <a:rPr lang="es-ES" dirty="0" smtClean="0">
                <a:solidFill>
                  <a:srgbClr val="002060"/>
                </a:solidFill>
              </a:rPr>
              <a:t>Las calificaciones obtenidas, así como el porcentaje de alumnos que han superado con éxito la prueba final, ayudarán a valorar si se han alcanzado los objetivos planteados en la presente U.D.</a:t>
            </a:r>
          </a:p>
          <a:p>
            <a:pPr algn="just"/>
            <a:endParaRPr lang="es-ES" dirty="0" smtClean="0">
              <a:solidFill>
                <a:srgbClr val="002060"/>
              </a:solidFill>
            </a:endParaRPr>
          </a:p>
          <a:p>
            <a:pPr algn="just">
              <a:buFont typeface="Arial" pitchFamily="34" charset="0"/>
              <a:buChar char="•"/>
            </a:pPr>
            <a:r>
              <a:rPr lang="es-ES" dirty="0" smtClean="0">
                <a:solidFill>
                  <a:srgbClr val="002060"/>
                </a:solidFill>
              </a:rPr>
              <a:t> </a:t>
            </a:r>
            <a:r>
              <a:rPr lang="es-ES_tradnl" b="1" dirty="0" smtClean="0">
                <a:solidFill>
                  <a:srgbClr val="002060"/>
                </a:solidFill>
              </a:rPr>
              <a:t> Actividades propuestas y metodología.</a:t>
            </a:r>
          </a:p>
          <a:p>
            <a:pPr algn="just">
              <a:buFont typeface="Arial" pitchFamily="34" charset="0"/>
              <a:buChar char="•"/>
            </a:pPr>
            <a:endParaRPr lang="es-ES" sz="1000" dirty="0" smtClean="0">
              <a:solidFill>
                <a:srgbClr val="002060"/>
              </a:solidFill>
            </a:endParaRPr>
          </a:p>
          <a:p>
            <a:pPr algn="just"/>
            <a:r>
              <a:rPr lang="es-ES" dirty="0" smtClean="0">
                <a:solidFill>
                  <a:srgbClr val="002060"/>
                </a:solidFill>
              </a:rPr>
              <a:t>A través de esta evaluación, se realizarán los cambios oportunos, </a:t>
            </a:r>
          </a:p>
          <a:p>
            <a:pPr algn="just"/>
            <a:r>
              <a:rPr lang="es-ES" dirty="0" smtClean="0">
                <a:solidFill>
                  <a:srgbClr val="002060"/>
                </a:solidFill>
              </a:rPr>
              <a:t>tanto en metodología como en actividades, para mejorar dicha U.D.</a:t>
            </a:r>
          </a:p>
          <a:p>
            <a:pPr>
              <a:buFont typeface="Arial" pitchFamily="34" charset="0"/>
              <a:buChar char="•"/>
            </a:pPr>
            <a:endParaRPr lang="es-ES" dirty="0"/>
          </a:p>
        </p:txBody>
      </p:sp>
      <p:grpSp>
        <p:nvGrpSpPr>
          <p:cNvPr id="5" name="4 Grupo"/>
          <p:cNvGrpSpPr/>
          <p:nvPr/>
        </p:nvGrpSpPr>
        <p:grpSpPr>
          <a:xfrm>
            <a:off x="0" y="0"/>
            <a:ext cx="9144000" cy="1119252"/>
            <a:chOff x="0" y="4705665"/>
            <a:chExt cx="8572560" cy="858604"/>
          </a:xfrm>
        </p:grpSpPr>
        <p:sp>
          <p:nvSpPr>
            <p:cNvPr id="6" name="5 Rectángulo redondeado"/>
            <p:cNvSpPr/>
            <p:nvPr/>
          </p:nvSpPr>
          <p:spPr>
            <a:xfrm>
              <a:off x="0" y="4705665"/>
              <a:ext cx="8572560" cy="858604"/>
            </a:xfrm>
            <a:prstGeom prst="roundRect">
              <a:avLst/>
            </a:prstGeom>
          </p:spPr>
          <p:style>
            <a:lnRef idx="1">
              <a:schemeClr val="accent1"/>
            </a:lnRef>
            <a:fillRef idx="2">
              <a:schemeClr val="accent1"/>
            </a:fillRef>
            <a:effectRef idx="1">
              <a:schemeClr val="accent1"/>
            </a:effectRef>
            <a:fontRef idx="minor">
              <a:schemeClr val="dk1"/>
            </a:fontRef>
          </p:style>
        </p:sp>
        <p:sp>
          <p:nvSpPr>
            <p:cNvPr id="7" name="6 Rectángulo"/>
            <p:cNvSpPr/>
            <p:nvPr/>
          </p:nvSpPr>
          <p:spPr>
            <a:xfrm>
              <a:off x="41914" y="4747579"/>
              <a:ext cx="8488732" cy="774776"/>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ES" sz="4000" kern="1200" dirty="0" smtClean="0">
                  <a:solidFill>
                    <a:srgbClr val="002060"/>
                  </a:solidFill>
                  <a:latin typeface="Algerian" pitchFamily="82" charset="0"/>
                </a:rPr>
                <a:t>EVALUACIÓN</a:t>
              </a:r>
              <a:endParaRPr lang="es-ES" sz="4000" kern="1200" dirty="0">
                <a:solidFill>
                  <a:srgbClr val="002060"/>
                </a:solidFill>
                <a:latin typeface="Algerian" pitchFamily="82" charset="0"/>
              </a:endParaRPr>
            </a:p>
          </p:txBody>
        </p:sp>
      </p:grpSp>
      <p:pic>
        <p:nvPicPr>
          <p:cNvPr id="8" name="7 Imagen" descr="images.jpg">
            <a:hlinkClick r:id="rId3" action="ppaction://hlinksldjump"/>
          </p:cNvPr>
          <p:cNvPicPr>
            <a:picLocks noChangeAspect="1"/>
          </p:cNvPicPr>
          <p:nvPr/>
        </p:nvPicPr>
        <p:blipFill>
          <a:blip r:embed="rId4" cstate="print"/>
          <a:stretch>
            <a:fillRect/>
          </a:stretch>
        </p:blipFill>
        <p:spPr>
          <a:xfrm>
            <a:off x="8532440" y="6219849"/>
            <a:ext cx="611560" cy="638149"/>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39552" y="1340768"/>
            <a:ext cx="8136904" cy="369332"/>
          </a:xfrm>
          <a:prstGeom prst="rect">
            <a:avLst/>
          </a:prstGeom>
          <a:noFill/>
        </p:spPr>
        <p:txBody>
          <a:bodyPr wrap="square" rtlCol="0">
            <a:spAutoFit/>
          </a:bodyPr>
          <a:lstStyle/>
          <a:p>
            <a:r>
              <a:rPr lang="es-ES" dirty="0" smtClean="0">
                <a:solidFill>
                  <a:srgbClr val="002060"/>
                </a:solidFill>
              </a:rPr>
              <a:t> </a:t>
            </a:r>
            <a:endParaRPr lang="es-ES" dirty="0"/>
          </a:p>
        </p:txBody>
      </p:sp>
      <p:grpSp>
        <p:nvGrpSpPr>
          <p:cNvPr id="4" name="3 Grupo"/>
          <p:cNvGrpSpPr/>
          <p:nvPr/>
        </p:nvGrpSpPr>
        <p:grpSpPr>
          <a:xfrm>
            <a:off x="0" y="0"/>
            <a:ext cx="9144000" cy="1119252"/>
            <a:chOff x="0" y="4705665"/>
            <a:chExt cx="8572560" cy="858604"/>
          </a:xfrm>
        </p:grpSpPr>
        <p:sp>
          <p:nvSpPr>
            <p:cNvPr id="5" name="4 Rectángulo redondeado"/>
            <p:cNvSpPr/>
            <p:nvPr/>
          </p:nvSpPr>
          <p:spPr>
            <a:xfrm>
              <a:off x="0" y="4705665"/>
              <a:ext cx="8572560" cy="858604"/>
            </a:xfrm>
            <a:prstGeom prst="roundRect">
              <a:avLst/>
            </a:prstGeom>
          </p:spPr>
          <p:style>
            <a:lnRef idx="1">
              <a:schemeClr val="accent1"/>
            </a:lnRef>
            <a:fillRef idx="2">
              <a:schemeClr val="accent1"/>
            </a:fillRef>
            <a:effectRef idx="1">
              <a:schemeClr val="accent1"/>
            </a:effectRef>
            <a:fontRef idx="minor">
              <a:schemeClr val="dk1"/>
            </a:fontRef>
          </p:style>
        </p:sp>
        <p:sp>
          <p:nvSpPr>
            <p:cNvPr id="6" name="5 Rectángulo"/>
            <p:cNvSpPr/>
            <p:nvPr/>
          </p:nvSpPr>
          <p:spPr>
            <a:xfrm>
              <a:off x="41914" y="4747579"/>
              <a:ext cx="8488732" cy="774776"/>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2400" tIns="152400" rIns="152400" bIns="152400" numCol="1" spcCol="1270" anchor="ctr" anchorCtr="0">
              <a:noAutofit/>
            </a:bodyPr>
            <a:lstStyle/>
            <a:p>
              <a:pPr algn="ctr"/>
              <a:r>
                <a:rPr lang="es-ES" sz="4000" dirty="0" smtClean="0">
                  <a:solidFill>
                    <a:srgbClr val="002060"/>
                  </a:solidFill>
                  <a:latin typeface="Algerian" pitchFamily="82" charset="0"/>
                </a:rPr>
                <a:t>BIBLIOGRAFÍA Y WEBGRAFÍA</a:t>
              </a:r>
              <a:endParaRPr lang="es-ES" sz="4000" dirty="0">
                <a:solidFill>
                  <a:srgbClr val="002060"/>
                </a:solidFill>
                <a:latin typeface="Algerian" pitchFamily="82" charset="0"/>
              </a:endParaRPr>
            </a:p>
          </p:txBody>
        </p:sp>
      </p:grpSp>
      <p:sp>
        <p:nvSpPr>
          <p:cNvPr id="8" name="7 CuadroTexto"/>
          <p:cNvSpPr txBox="1"/>
          <p:nvPr/>
        </p:nvSpPr>
        <p:spPr>
          <a:xfrm>
            <a:off x="467544" y="1287244"/>
            <a:ext cx="8352928" cy="4770537"/>
          </a:xfrm>
          <a:prstGeom prst="rect">
            <a:avLst/>
          </a:prstGeom>
          <a:noFill/>
        </p:spPr>
        <p:txBody>
          <a:bodyPr wrap="square" rtlCol="0">
            <a:spAutoFit/>
          </a:bodyPr>
          <a:lstStyle/>
          <a:p>
            <a:pPr algn="just">
              <a:buFont typeface="Arial" pitchFamily="34" charset="0"/>
              <a:buChar char="•"/>
            </a:pPr>
            <a:r>
              <a:rPr lang="es-ES" sz="1600" b="1" dirty="0" smtClean="0">
                <a:solidFill>
                  <a:srgbClr val="002060"/>
                </a:solidFill>
              </a:rPr>
              <a:t> </a:t>
            </a:r>
            <a:r>
              <a:rPr lang="es-ES" sz="1600" dirty="0" smtClean="0">
                <a:solidFill>
                  <a:srgbClr val="002060"/>
                </a:solidFill>
              </a:rPr>
              <a:t>“</a:t>
            </a:r>
            <a:r>
              <a:rPr lang="es-ES" sz="1600" i="1" dirty="0" smtClean="0">
                <a:solidFill>
                  <a:srgbClr val="002060"/>
                </a:solidFill>
              </a:rPr>
              <a:t>Las Cifras. Historia de una gran invención</a:t>
            </a:r>
            <a:r>
              <a:rPr lang="es-ES" sz="1600" dirty="0" smtClean="0">
                <a:solidFill>
                  <a:srgbClr val="002060"/>
                </a:solidFill>
              </a:rPr>
              <a:t>”. George </a:t>
            </a:r>
            <a:r>
              <a:rPr lang="es-ES" sz="1600" dirty="0" err="1" smtClean="0">
                <a:solidFill>
                  <a:srgbClr val="002060"/>
                </a:solidFill>
              </a:rPr>
              <a:t>Ifrah</a:t>
            </a:r>
            <a:r>
              <a:rPr lang="es-ES" sz="1600" dirty="0" smtClean="0">
                <a:solidFill>
                  <a:srgbClr val="002060"/>
                </a:solidFill>
              </a:rPr>
              <a:t>.</a:t>
            </a:r>
          </a:p>
          <a:p>
            <a:pPr lvl="0" algn="just">
              <a:buFont typeface="Arial" pitchFamily="34" charset="0"/>
              <a:buChar char="•"/>
            </a:pPr>
            <a:r>
              <a:rPr lang="es-ES" sz="1600" dirty="0" smtClean="0">
                <a:solidFill>
                  <a:srgbClr val="002060"/>
                </a:solidFill>
              </a:rPr>
              <a:t>  “</a:t>
            </a:r>
            <a:r>
              <a:rPr lang="es-ES" sz="1600" i="1" dirty="0" smtClean="0">
                <a:solidFill>
                  <a:srgbClr val="002060"/>
                </a:solidFill>
              </a:rPr>
              <a:t>Historia de las Matemáticas</a:t>
            </a:r>
            <a:r>
              <a:rPr lang="es-ES" sz="1600" dirty="0" smtClean="0">
                <a:solidFill>
                  <a:srgbClr val="002060"/>
                </a:solidFill>
              </a:rPr>
              <a:t>”. Rey Pastor y </a:t>
            </a:r>
            <a:r>
              <a:rPr lang="es-ES" sz="1600" dirty="0" err="1" smtClean="0">
                <a:solidFill>
                  <a:srgbClr val="002060"/>
                </a:solidFill>
              </a:rPr>
              <a:t>Babini</a:t>
            </a:r>
            <a:r>
              <a:rPr lang="es-ES" sz="1600" dirty="0" smtClean="0">
                <a:solidFill>
                  <a:srgbClr val="002060"/>
                </a:solidFill>
              </a:rPr>
              <a:t>.</a:t>
            </a:r>
          </a:p>
          <a:p>
            <a:pPr lvl="0" algn="just">
              <a:buFont typeface="Arial" pitchFamily="34" charset="0"/>
              <a:buChar char="•"/>
            </a:pPr>
            <a:r>
              <a:rPr lang="es-ES" sz="1600" dirty="0" smtClean="0">
                <a:solidFill>
                  <a:srgbClr val="002060"/>
                </a:solidFill>
              </a:rPr>
              <a:t>  Libro de texto 2º E.S.O. Editorial Anaya.</a:t>
            </a:r>
          </a:p>
          <a:p>
            <a:pPr lvl="0" algn="just">
              <a:buFont typeface="Arial" pitchFamily="34" charset="0"/>
              <a:buChar char="•"/>
            </a:pPr>
            <a:r>
              <a:rPr lang="es-ES" sz="1600" dirty="0" smtClean="0">
                <a:solidFill>
                  <a:srgbClr val="002060"/>
                </a:solidFill>
              </a:rPr>
              <a:t>  Libro de texto 2º E.S.O. Ediciones SM.</a:t>
            </a:r>
          </a:p>
          <a:p>
            <a:pPr lvl="0" algn="just">
              <a:buFont typeface="Arial" pitchFamily="34" charset="0"/>
              <a:buChar char="•"/>
            </a:pPr>
            <a:r>
              <a:rPr lang="es-ES" sz="1600" dirty="0" smtClean="0">
                <a:solidFill>
                  <a:srgbClr val="002060"/>
                </a:solidFill>
              </a:rPr>
              <a:t>  Libro de texto 2º E.S.O. Editorial </a:t>
            </a:r>
            <a:r>
              <a:rPr lang="es-ES" sz="1600" dirty="0" err="1" smtClean="0">
                <a:solidFill>
                  <a:srgbClr val="002060"/>
                </a:solidFill>
              </a:rPr>
              <a:t>Edelvives</a:t>
            </a:r>
            <a:r>
              <a:rPr lang="es-ES" sz="1600" dirty="0" smtClean="0">
                <a:solidFill>
                  <a:srgbClr val="002060"/>
                </a:solidFill>
              </a:rPr>
              <a:t>.</a:t>
            </a:r>
          </a:p>
          <a:p>
            <a:pPr algn="just"/>
            <a:r>
              <a:rPr lang="es-ES" sz="1600" b="1" dirty="0" smtClean="0">
                <a:solidFill>
                  <a:srgbClr val="002060"/>
                </a:solidFill>
              </a:rPr>
              <a:t> </a:t>
            </a:r>
            <a:endParaRPr lang="es-ES" sz="1600" dirty="0" smtClean="0">
              <a:solidFill>
                <a:srgbClr val="002060"/>
              </a:solidFill>
            </a:endParaRPr>
          </a:p>
          <a:p>
            <a:pPr lvl="0" algn="just">
              <a:buFont typeface="Arial" pitchFamily="34" charset="0"/>
              <a:buChar char="•"/>
            </a:pPr>
            <a:r>
              <a:rPr lang="es-ES" sz="1600" u="sng" dirty="0" smtClean="0">
                <a:solidFill>
                  <a:srgbClr val="002060"/>
                </a:solidFill>
                <a:hlinkClick r:id="rId2"/>
              </a:rPr>
              <a:t> http://mates0123456789.wikispaces.com/MAGNITUDES+PROPORCIONALES+-+2%C2%BA+ESO</a:t>
            </a:r>
            <a:endParaRPr lang="es-ES" sz="1600" dirty="0" smtClean="0">
              <a:solidFill>
                <a:srgbClr val="002060"/>
              </a:solidFill>
            </a:endParaRPr>
          </a:p>
          <a:p>
            <a:pPr lvl="0" algn="just">
              <a:buFont typeface="Arial" pitchFamily="34" charset="0"/>
              <a:buChar char="•"/>
            </a:pPr>
            <a:r>
              <a:rPr lang="es-ES" sz="1600" u="sng" dirty="0" smtClean="0">
                <a:solidFill>
                  <a:srgbClr val="002060"/>
                </a:solidFill>
                <a:hlinkClick r:id="rId3"/>
              </a:rPr>
              <a:t> http://recursostic.educacion.es/</a:t>
            </a:r>
            <a:endParaRPr lang="es-ES" sz="1600" dirty="0" smtClean="0">
              <a:solidFill>
                <a:srgbClr val="002060"/>
              </a:solidFill>
            </a:endParaRPr>
          </a:p>
          <a:p>
            <a:pPr lvl="0" algn="just">
              <a:buFont typeface="Arial" pitchFamily="34" charset="0"/>
              <a:buChar char="•"/>
            </a:pPr>
            <a:r>
              <a:rPr lang="es-ES" sz="1600" u="sng" dirty="0" smtClean="0">
                <a:solidFill>
                  <a:srgbClr val="002060"/>
                </a:solidFill>
                <a:hlinkClick r:id="rId4"/>
              </a:rPr>
              <a:t> http://proyectodescartes.org/EDAD/materiales_didacticos/EDAD_2eso_proporcionalidad-JS/index.htm</a:t>
            </a:r>
            <a:endParaRPr lang="es-ES" sz="1600" dirty="0" smtClean="0">
              <a:solidFill>
                <a:srgbClr val="002060"/>
              </a:solidFill>
            </a:endParaRPr>
          </a:p>
          <a:p>
            <a:pPr lvl="0" algn="just">
              <a:buFont typeface="Arial" pitchFamily="34" charset="0"/>
              <a:buChar char="•"/>
            </a:pPr>
            <a:r>
              <a:rPr lang="es-ES" sz="1600" u="sng" dirty="0" smtClean="0">
                <a:solidFill>
                  <a:srgbClr val="002060"/>
                </a:solidFill>
                <a:hlinkClick r:id="rId5"/>
              </a:rPr>
              <a:t> http://www.iesprofesorjuanbautista.es/IMG/pdf_4_Proporcionalidad_numerica.pdf</a:t>
            </a:r>
            <a:endParaRPr lang="es-ES" sz="1600" dirty="0" smtClean="0">
              <a:solidFill>
                <a:srgbClr val="002060"/>
              </a:solidFill>
            </a:endParaRPr>
          </a:p>
          <a:p>
            <a:pPr lvl="0" algn="just">
              <a:buFont typeface="Arial" pitchFamily="34" charset="0"/>
              <a:buChar char="•"/>
            </a:pPr>
            <a:r>
              <a:rPr lang="es-ES" sz="1600" u="sng" dirty="0" smtClean="0">
                <a:solidFill>
                  <a:srgbClr val="002060"/>
                </a:solidFill>
                <a:hlinkClick r:id="rId6"/>
              </a:rPr>
              <a:t> https://sites.google.com/site/notasaulamatematica/archivos/2o-eso-cambios/unidades-didacticas/tema-01/proporcionalidad-numerica</a:t>
            </a:r>
            <a:endParaRPr lang="es-ES" sz="1600" dirty="0" smtClean="0">
              <a:solidFill>
                <a:srgbClr val="002060"/>
              </a:solidFill>
            </a:endParaRPr>
          </a:p>
          <a:p>
            <a:pPr lvl="0" algn="just">
              <a:buFont typeface="Arial" pitchFamily="34" charset="0"/>
              <a:buChar char="•"/>
            </a:pPr>
            <a:r>
              <a:rPr lang="es-ES" sz="1600" u="sng" dirty="0" smtClean="0">
                <a:solidFill>
                  <a:srgbClr val="002060"/>
                </a:solidFill>
                <a:hlinkClick r:id="rId7"/>
              </a:rPr>
              <a:t> http://www.csi-csif.es/andalucia/modules/mod_ense/revista/pdf/Numero_22/LAURA_MIRON_1.pdf</a:t>
            </a:r>
            <a:r>
              <a:rPr lang="es-ES" sz="1600" dirty="0" smtClean="0">
                <a:solidFill>
                  <a:srgbClr val="002060"/>
                </a:solidFill>
              </a:rPr>
              <a:t> </a:t>
            </a:r>
          </a:p>
          <a:p>
            <a:pPr lvl="0" algn="just">
              <a:buFont typeface="Arial" pitchFamily="34" charset="0"/>
              <a:buChar char="•"/>
            </a:pPr>
            <a:r>
              <a:rPr lang="es-ES" sz="1600" u="sng" dirty="0" smtClean="0">
                <a:solidFill>
                  <a:srgbClr val="002060"/>
                </a:solidFill>
                <a:hlinkClick r:id="rId8"/>
              </a:rPr>
              <a:t> http://www.oposicionesyempleo.com/oposicionesmaestros/unidadmates.pdf</a:t>
            </a:r>
            <a:endParaRPr lang="es-ES" sz="1600" dirty="0" smtClean="0">
              <a:solidFill>
                <a:srgbClr val="002060"/>
              </a:solidFill>
            </a:endParaRPr>
          </a:p>
          <a:p>
            <a:pPr lvl="0" algn="just">
              <a:buFont typeface="Arial" pitchFamily="34" charset="0"/>
              <a:buChar char="•"/>
            </a:pPr>
            <a:r>
              <a:rPr lang="es-ES" sz="1600" u="sng" dirty="0" smtClean="0">
                <a:solidFill>
                  <a:srgbClr val="002060"/>
                </a:solidFill>
                <a:hlinkClick r:id="rId9"/>
              </a:rPr>
              <a:t> http://www.boe.es/boe/dias/2007/01/05/pdfs/A00677-00773.pdf</a:t>
            </a:r>
            <a:r>
              <a:rPr lang="es-ES" sz="1600" dirty="0" smtClean="0">
                <a:solidFill>
                  <a:srgbClr val="002060"/>
                </a:solidFill>
              </a:rPr>
              <a:t> </a:t>
            </a:r>
          </a:p>
          <a:p>
            <a:pPr lvl="0" algn="just">
              <a:buFont typeface="Arial" pitchFamily="34" charset="0"/>
              <a:buChar char="•"/>
            </a:pPr>
            <a:r>
              <a:rPr lang="es-ES" sz="1600" u="sng" dirty="0" smtClean="0">
                <a:solidFill>
                  <a:srgbClr val="002060"/>
                </a:solidFill>
                <a:hlinkClick r:id="rId10"/>
              </a:rPr>
              <a:t> http://issuu.com/ctrabajos/docs/problemas_inter_s_c35_soluciones</a:t>
            </a:r>
            <a:endParaRPr lang="es-ES" sz="1600" dirty="0" smtClean="0">
              <a:solidFill>
                <a:srgbClr val="002060"/>
              </a:solidFill>
            </a:endParaRPr>
          </a:p>
          <a:p>
            <a:pPr lvl="0" algn="just">
              <a:buFont typeface="Arial" pitchFamily="34" charset="0"/>
              <a:buChar char="•"/>
            </a:pPr>
            <a:r>
              <a:rPr lang="es-ES" sz="1600" u="sng" dirty="0" smtClean="0">
                <a:solidFill>
                  <a:srgbClr val="002060"/>
                </a:solidFill>
                <a:hlinkClick r:id="rId11"/>
              </a:rPr>
              <a:t> http://www.vitutor.com/di/p/p_e.html</a:t>
            </a:r>
            <a:endParaRPr lang="es-ES" sz="1600" dirty="0" smtClean="0">
              <a:solidFill>
                <a:srgbClr val="002060"/>
              </a:solidFill>
            </a:endParaRPr>
          </a:p>
          <a:p>
            <a:pPr lvl="0" algn="just">
              <a:buFont typeface="Arial" pitchFamily="34" charset="0"/>
              <a:buChar char="•"/>
            </a:pPr>
            <a:r>
              <a:rPr lang="es-ES" sz="1600" u="sng" dirty="0" smtClean="0">
                <a:solidFill>
                  <a:srgbClr val="002060"/>
                </a:solidFill>
                <a:hlinkClick r:id="rId12"/>
              </a:rPr>
              <a:t> http://luisamariaarias.wordpress.com/matematicas/tema-11proporcionalidad-y-porcentaje/</a:t>
            </a:r>
            <a:endParaRPr lang="es-ES" sz="1600" dirty="0" smtClean="0">
              <a:solidFill>
                <a:srgbClr val="002060"/>
              </a:solidFill>
            </a:endParaRPr>
          </a:p>
          <a:p>
            <a:endParaRPr lang="es-ES" sz="1600" dirty="0"/>
          </a:p>
        </p:txBody>
      </p:sp>
      <p:pic>
        <p:nvPicPr>
          <p:cNvPr id="7" name="6 Imagen" descr="images.jpg">
            <a:hlinkClick r:id="rId13" action="ppaction://hlinksldjump"/>
          </p:cNvPr>
          <p:cNvPicPr>
            <a:picLocks noChangeAspect="1"/>
          </p:cNvPicPr>
          <p:nvPr/>
        </p:nvPicPr>
        <p:blipFill>
          <a:blip r:embed="rId14" cstate="print"/>
          <a:stretch>
            <a:fillRect/>
          </a:stretch>
        </p:blipFill>
        <p:spPr>
          <a:xfrm>
            <a:off x="8532440" y="6219849"/>
            <a:ext cx="611560" cy="638149"/>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usuario\Escritorio\aplauso.jpg"/>
          <p:cNvPicPr>
            <a:picLocks noChangeAspect="1" noChangeArrowheads="1"/>
          </p:cNvPicPr>
          <p:nvPr/>
        </p:nvPicPr>
        <p:blipFill>
          <a:blip r:embed="rId2" cstate="print"/>
          <a:srcRect/>
          <a:stretch>
            <a:fillRect/>
          </a:stretch>
        </p:blipFill>
        <p:spPr bwMode="auto">
          <a:xfrm>
            <a:off x="5793661" y="3573016"/>
            <a:ext cx="2873692" cy="2975992"/>
          </a:xfrm>
          <a:prstGeom prst="rect">
            <a:avLst/>
          </a:prstGeom>
          <a:noFill/>
        </p:spPr>
      </p:pic>
      <p:sp>
        <p:nvSpPr>
          <p:cNvPr id="2" name="1 Rectángulo"/>
          <p:cNvSpPr/>
          <p:nvPr/>
        </p:nvSpPr>
        <p:spPr>
          <a:xfrm rot="21081739">
            <a:off x="487773" y="1205774"/>
            <a:ext cx="6965061" cy="1754326"/>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GRACIAS POR </a:t>
            </a:r>
          </a:p>
          <a:p>
            <a:pPr algn="ctr"/>
            <a:r>
              <a:rPr lang="es-E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VUESTRA ATENCIÓN</a:t>
            </a:r>
            <a:endParaRPr lang="es-E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usuario\Escritorio\ordenador_chavales.jpg"/>
          <p:cNvPicPr>
            <a:picLocks noChangeAspect="1" noChangeArrowheads="1"/>
          </p:cNvPicPr>
          <p:nvPr/>
        </p:nvPicPr>
        <p:blipFill>
          <a:blip r:embed="rId2" cstate="print"/>
          <a:srcRect/>
          <a:stretch>
            <a:fillRect/>
          </a:stretch>
        </p:blipFill>
        <p:spPr bwMode="auto">
          <a:xfrm>
            <a:off x="6588224" y="4437112"/>
            <a:ext cx="2308302" cy="2204864"/>
          </a:xfrm>
          <a:prstGeom prst="rect">
            <a:avLst/>
          </a:prstGeom>
          <a:noFill/>
        </p:spPr>
      </p:pic>
      <p:grpSp>
        <p:nvGrpSpPr>
          <p:cNvPr id="2" name="1 Grupo"/>
          <p:cNvGrpSpPr/>
          <p:nvPr/>
        </p:nvGrpSpPr>
        <p:grpSpPr>
          <a:xfrm>
            <a:off x="0" y="44624"/>
            <a:ext cx="9144000" cy="858604"/>
            <a:chOff x="0" y="4705665"/>
            <a:chExt cx="8572560" cy="858604"/>
          </a:xfrm>
        </p:grpSpPr>
        <p:sp>
          <p:nvSpPr>
            <p:cNvPr id="3" name="2 Rectángulo redondeado"/>
            <p:cNvSpPr/>
            <p:nvPr/>
          </p:nvSpPr>
          <p:spPr>
            <a:xfrm>
              <a:off x="0" y="4705665"/>
              <a:ext cx="8572560" cy="858604"/>
            </a:xfrm>
            <a:prstGeom prst="roundRect">
              <a:avLst/>
            </a:prstGeom>
          </p:spPr>
          <p:style>
            <a:lnRef idx="1">
              <a:schemeClr val="accent1"/>
            </a:lnRef>
            <a:fillRef idx="2">
              <a:schemeClr val="accent1"/>
            </a:fillRef>
            <a:effectRef idx="1">
              <a:schemeClr val="accent1"/>
            </a:effectRef>
            <a:fontRef idx="minor">
              <a:schemeClr val="dk1"/>
            </a:fontRef>
          </p:style>
        </p:sp>
        <p:sp>
          <p:nvSpPr>
            <p:cNvPr id="4" name="3 Rectángulo"/>
            <p:cNvSpPr/>
            <p:nvPr/>
          </p:nvSpPr>
          <p:spPr>
            <a:xfrm>
              <a:off x="41914" y="4747579"/>
              <a:ext cx="8488732" cy="774776"/>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ES_tradnl" sz="4000" dirty="0" smtClean="0">
                  <a:solidFill>
                    <a:srgbClr val="002060"/>
                  </a:solidFill>
                  <a:latin typeface="Algerian" pitchFamily="82" charset="0"/>
                </a:rPr>
                <a:t>Contextualización</a:t>
              </a:r>
              <a:endParaRPr lang="es-ES" sz="4000" kern="1200" dirty="0">
                <a:solidFill>
                  <a:srgbClr val="002060"/>
                </a:solidFill>
                <a:latin typeface="Algerian" pitchFamily="82" charset="0"/>
              </a:endParaRPr>
            </a:p>
          </p:txBody>
        </p:sp>
      </p:grpSp>
      <p:sp>
        <p:nvSpPr>
          <p:cNvPr id="5" name="4 CuadroTexto"/>
          <p:cNvSpPr txBox="1"/>
          <p:nvPr/>
        </p:nvSpPr>
        <p:spPr>
          <a:xfrm>
            <a:off x="179512" y="1772816"/>
            <a:ext cx="8496944" cy="3447098"/>
          </a:xfrm>
          <a:prstGeom prst="rect">
            <a:avLst/>
          </a:prstGeom>
          <a:noFill/>
        </p:spPr>
        <p:txBody>
          <a:bodyPr wrap="square" rtlCol="0">
            <a:spAutoFit/>
          </a:bodyPr>
          <a:lstStyle/>
          <a:p>
            <a:pPr algn="just">
              <a:buFont typeface="Arial" pitchFamily="34" charset="0"/>
              <a:buChar char="•"/>
            </a:pPr>
            <a:r>
              <a:rPr lang="es-ES" dirty="0" smtClean="0"/>
              <a:t> </a:t>
            </a:r>
            <a:r>
              <a:rPr lang="es-ES" sz="2000" dirty="0" smtClean="0">
                <a:solidFill>
                  <a:srgbClr val="002060"/>
                </a:solidFill>
              </a:rPr>
              <a:t>La Unidad Didáctica(U.D.) que vamos a desarrollar está dirigida a alumnos de 2ºESO. </a:t>
            </a:r>
          </a:p>
          <a:p>
            <a:pPr algn="just">
              <a:buFont typeface="Arial" pitchFamily="34" charset="0"/>
              <a:buChar char="•"/>
            </a:pPr>
            <a:endParaRPr lang="es-ES" sz="2000" dirty="0" smtClean="0">
              <a:solidFill>
                <a:srgbClr val="002060"/>
              </a:solidFill>
            </a:endParaRPr>
          </a:p>
          <a:p>
            <a:pPr algn="just">
              <a:buFont typeface="Arial" pitchFamily="34" charset="0"/>
              <a:buChar char="•"/>
            </a:pPr>
            <a:r>
              <a:rPr lang="es-ES" sz="2000" dirty="0" smtClean="0">
                <a:solidFill>
                  <a:srgbClr val="002060"/>
                </a:solidFill>
              </a:rPr>
              <a:t> En cuanto a la contextualización, no hemos estimado necesario ubicar nuestra U.D. dentro del contexto de un instituto concreto, pero sí en un instituto que al menos cuente con un aula de informática.</a:t>
            </a:r>
          </a:p>
          <a:p>
            <a:pPr algn="just">
              <a:buFont typeface="Arial" pitchFamily="34" charset="0"/>
              <a:buChar char="•"/>
            </a:pPr>
            <a:endParaRPr lang="es-ES" sz="2000" dirty="0" smtClean="0">
              <a:solidFill>
                <a:srgbClr val="002060"/>
              </a:solidFill>
            </a:endParaRPr>
          </a:p>
          <a:p>
            <a:pPr algn="just">
              <a:buFont typeface="Arial" pitchFamily="34" charset="0"/>
              <a:buChar char="•"/>
            </a:pPr>
            <a:r>
              <a:rPr lang="es-ES" sz="2000" dirty="0" smtClean="0">
                <a:solidFill>
                  <a:srgbClr val="002060"/>
                </a:solidFill>
              </a:rPr>
              <a:t> Hemos supuesto que en la clase hay unos 30 alumnos, con distintas capacidades. Por ello, en esta U.D. hemos intentado cubrir todas las necesidades que los alumnos puedan presentar.</a:t>
            </a:r>
            <a:endParaRPr lang="es-ES" dirty="0" smtClean="0"/>
          </a:p>
          <a:p>
            <a:endParaRPr lang="es-ES" dirty="0"/>
          </a:p>
        </p:txBody>
      </p:sp>
      <p:pic>
        <p:nvPicPr>
          <p:cNvPr id="8" name="7 Imagen" descr="images.jpg">
            <a:hlinkClick r:id="rId3" action="ppaction://hlinksldjump"/>
          </p:cNvPr>
          <p:cNvPicPr>
            <a:picLocks noChangeAspect="1"/>
          </p:cNvPicPr>
          <p:nvPr/>
        </p:nvPicPr>
        <p:blipFill>
          <a:blip r:embed="rId4" cstate="print"/>
          <a:stretch>
            <a:fillRect/>
          </a:stretch>
        </p:blipFill>
        <p:spPr>
          <a:xfrm>
            <a:off x="8388424" y="6069572"/>
            <a:ext cx="755576" cy="788427"/>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0" y="1714488"/>
            <a:ext cx="9144000" cy="5143512"/>
            <a:chOff x="0" y="193077"/>
            <a:chExt cx="2633718" cy="5361937"/>
          </a:xfrm>
          <a:solidFill>
            <a:schemeClr val="bg1"/>
          </a:solidFill>
        </p:grpSpPr>
        <p:sp>
          <p:nvSpPr>
            <p:cNvPr id="3" name="2 Rectángulo"/>
            <p:cNvSpPr/>
            <p:nvPr/>
          </p:nvSpPr>
          <p:spPr>
            <a:xfrm>
              <a:off x="0" y="193077"/>
              <a:ext cx="2633718" cy="5361937"/>
            </a:xfrm>
            <a:prstGeom prst="rect">
              <a:avLst/>
            </a:prstGeom>
            <a:grpFill/>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sp>
        <p:sp>
          <p:nvSpPr>
            <p:cNvPr id="4" name="3 Rectángulo"/>
            <p:cNvSpPr/>
            <p:nvPr/>
          </p:nvSpPr>
          <p:spPr>
            <a:xfrm>
              <a:off x="51704" y="193077"/>
              <a:ext cx="2447348" cy="5361937"/>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01346" tIns="101346" rIns="135128" bIns="152019" numCol="1" spcCol="1270" anchor="t" anchorCtr="0">
              <a:noAutofit/>
            </a:bodyPr>
            <a:lstStyle/>
            <a:p>
              <a:pPr lvl="0" algn="just" fontAlgn="base">
                <a:spcBef>
                  <a:spcPct val="0"/>
                </a:spcBef>
                <a:spcAft>
                  <a:spcPct val="0"/>
                </a:spcAft>
              </a:pPr>
              <a:r>
                <a:rPr lang="es-ES" sz="1700" kern="1200" dirty="0" smtClean="0">
                  <a:solidFill>
                    <a:srgbClr val="002060"/>
                  </a:solidFill>
                </a:rPr>
                <a:t>Extraído del </a:t>
              </a:r>
              <a:r>
                <a:rPr lang="es-ES" sz="1700" b="1" kern="1200" dirty="0" smtClean="0">
                  <a:solidFill>
                    <a:srgbClr val="002060"/>
                  </a:solidFill>
                </a:rPr>
                <a:t>REAL DECRETO 1631/2006</a:t>
              </a:r>
              <a:r>
                <a:rPr lang="es-ES" sz="1700" kern="1200" dirty="0" smtClean="0">
                  <a:solidFill>
                    <a:srgbClr val="002060"/>
                  </a:solidFill>
                </a:rPr>
                <a:t>, de 29 de diciembre.</a:t>
              </a:r>
              <a:endParaRPr lang="es-ES" sz="1700" dirty="0" smtClean="0">
                <a:solidFill>
                  <a:srgbClr val="002060"/>
                </a:solidFill>
                <a:ea typeface="Times New Roman" pitchFamily="18" charset="0"/>
                <a:cs typeface="Arial" pitchFamily="34" charset="0"/>
              </a:endParaRPr>
            </a:p>
            <a:p>
              <a:pPr lvl="0" algn="just" fontAlgn="base">
                <a:spcBef>
                  <a:spcPct val="0"/>
                </a:spcBef>
                <a:spcAft>
                  <a:spcPct val="0"/>
                </a:spcAft>
              </a:pPr>
              <a:endParaRPr lang="es-ES" sz="600" b="1" u="sng" dirty="0" smtClean="0">
                <a:solidFill>
                  <a:schemeClr val="tx1"/>
                </a:solidFill>
                <a:latin typeface="Arial" pitchFamily="34" charset="0"/>
                <a:ea typeface="Times New Roman" pitchFamily="18" charset="0"/>
                <a:cs typeface="Arial" pitchFamily="34" charset="0"/>
              </a:endParaRPr>
            </a:p>
            <a:p>
              <a:r>
                <a:rPr lang="es-ES" b="1" u="sng" dirty="0" smtClean="0">
                  <a:solidFill>
                    <a:srgbClr val="002060"/>
                  </a:solidFill>
                </a:rPr>
                <a:t>2º ESO. Bloque 2. Números</a:t>
              </a:r>
            </a:p>
            <a:p>
              <a:pPr algn="just"/>
              <a:endParaRPr lang="es-ES" sz="600" u="sng" dirty="0" smtClean="0">
                <a:solidFill>
                  <a:srgbClr val="002060"/>
                </a:solidFill>
              </a:endParaRPr>
            </a:p>
            <a:p>
              <a:pPr algn="just">
                <a:buFont typeface="Arial" pitchFamily="34" charset="0"/>
                <a:buChar char="•"/>
              </a:pPr>
              <a:r>
                <a:rPr lang="es-ES" sz="1700" dirty="0" smtClean="0">
                  <a:solidFill>
                    <a:srgbClr val="002060"/>
                  </a:solidFill>
                </a:rPr>
                <a:t> Potencias de números enteros con exponente natural. </a:t>
              </a:r>
            </a:p>
            <a:p>
              <a:pPr lvl="0" algn="just">
                <a:buFont typeface="Arial" pitchFamily="34" charset="0"/>
                <a:buChar char="•"/>
              </a:pPr>
              <a:r>
                <a:rPr lang="es-ES" sz="1700" dirty="0" smtClean="0">
                  <a:solidFill>
                    <a:srgbClr val="002060"/>
                  </a:solidFill>
                </a:rPr>
                <a:t> Operaciones con potencias. </a:t>
              </a:r>
            </a:p>
            <a:p>
              <a:pPr lvl="0" algn="just">
                <a:buFont typeface="Arial" pitchFamily="34" charset="0"/>
                <a:buChar char="•"/>
              </a:pPr>
              <a:r>
                <a:rPr lang="es-ES" sz="1700" dirty="0" smtClean="0">
                  <a:solidFill>
                    <a:srgbClr val="002060"/>
                  </a:solidFill>
                </a:rPr>
                <a:t> Utilización de la notación científica para representar números grandes.</a:t>
              </a:r>
            </a:p>
            <a:p>
              <a:pPr lvl="0" algn="just">
                <a:buFont typeface="Arial" pitchFamily="34" charset="0"/>
                <a:buChar char="•"/>
              </a:pPr>
              <a:r>
                <a:rPr lang="es-ES" sz="1700" dirty="0" smtClean="0">
                  <a:solidFill>
                    <a:srgbClr val="002060"/>
                  </a:solidFill>
                </a:rPr>
                <a:t> Cuadrados perfectos. Raíces cuadradas. Estimación y obtención de raíces aproximadas.</a:t>
              </a:r>
            </a:p>
            <a:p>
              <a:pPr lvl="0" algn="just">
                <a:buFont typeface="Arial" pitchFamily="34" charset="0"/>
                <a:buChar char="•"/>
              </a:pPr>
              <a:r>
                <a:rPr lang="es-ES" sz="1700" dirty="0" smtClean="0">
                  <a:solidFill>
                    <a:srgbClr val="002060"/>
                  </a:solidFill>
                </a:rPr>
                <a:t> Relaciones entre fracciones, decimales y porcentajes.</a:t>
              </a:r>
            </a:p>
            <a:p>
              <a:pPr lvl="0" algn="just">
                <a:buFont typeface="Arial" pitchFamily="34" charset="0"/>
                <a:buChar char="•"/>
              </a:pPr>
              <a:r>
                <a:rPr lang="es-ES" sz="1700" dirty="0" smtClean="0">
                  <a:solidFill>
                    <a:srgbClr val="002060"/>
                  </a:solidFill>
                </a:rPr>
                <a:t> Uso de estas relaciones para elaborar estrategias de cálculo práctico en porcentajes.</a:t>
              </a:r>
            </a:p>
            <a:p>
              <a:pPr lvl="0" algn="just">
                <a:buFont typeface="Arial" pitchFamily="34" charset="0"/>
                <a:buChar char="•"/>
              </a:pPr>
              <a:r>
                <a:rPr lang="es-ES" sz="1700" dirty="0" smtClean="0">
                  <a:solidFill>
                    <a:srgbClr val="002060"/>
                  </a:solidFill>
                </a:rPr>
                <a:t> Utilización de la forma del cálculo mental, escrito o con calculadora, y de la estrategia para contar o estimar cantidades más apropiadas a la precisión exigida en el resultado y naturaleza de los datos.</a:t>
              </a:r>
            </a:p>
            <a:p>
              <a:pPr lvl="0" algn="just">
                <a:buFont typeface="Arial" pitchFamily="34" charset="0"/>
                <a:buChar char="•"/>
              </a:pPr>
              <a:r>
                <a:rPr lang="es-ES" sz="1700" dirty="0" smtClean="0">
                  <a:solidFill>
                    <a:srgbClr val="002060"/>
                  </a:solidFill>
                </a:rPr>
                <a:t> Proporcionalidad directa e inversa. Análisis de tablas. Razón de proporcionalidad.</a:t>
              </a:r>
            </a:p>
            <a:p>
              <a:pPr lvl="0" algn="just">
                <a:buFont typeface="Arial" pitchFamily="34" charset="0"/>
                <a:buChar char="•"/>
              </a:pPr>
              <a:r>
                <a:rPr lang="es-ES" sz="1700" dirty="0" smtClean="0">
                  <a:solidFill>
                    <a:srgbClr val="002060"/>
                  </a:solidFill>
                </a:rPr>
                <a:t> Aumentos y disminuciones porcentuales.</a:t>
              </a:r>
            </a:p>
            <a:p>
              <a:pPr lvl="0" algn="just">
                <a:buFont typeface="Arial" pitchFamily="34" charset="0"/>
                <a:buChar char="•"/>
              </a:pPr>
              <a:r>
                <a:rPr lang="es-ES" sz="1700" dirty="0" smtClean="0">
                  <a:solidFill>
                    <a:srgbClr val="002060"/>
                  </a:solidFill>
                </a:rPr>
                <a:t> Resolución de problemas relacionados con la vida cotidiana en los que aparezcan relaciones de proporcionalidad directa e inversa.</a:t>
              </a:r>
            </a:p>
            <a:p>
              <a:pPr lvl="0" fontAlgn="base">
                <a:spcBef>
                  <a:spcPct val="0"/>
                </a:spcBef>
                <a:spcAft>
                  <a:spcPct val="0"/>
                </a:spcAft>
              </a:pPr>
              <a:endParaRPr lang="es-ES" sz="1900" kern="1200" dirty="0">
                <a:solidFill>
                  <a:srgbClr val="002060"/>
                </a:solidFill>
              </a:endParaRPr>
            </a:p>
          </p:txBody>
        </p:sp>
      </p:grpSp>
      <p:grpSp>
        <p:nvGrpSpPr>
          <p:cNvPr id="5" name="4 Grupo"/>
          <p:cNvGrpSpPr/>
          <p:nvPr/>
        </p:nvGrpSpPr>
        <p:grpSpPr>
          <a:xfrm>
            <a:off x="0" y="928670"/>
            <a:ext cx="9144000" cy="837877"/>
            <a:chOff x="-3252440" y="-1313029"/>
            <a:chExt cx="9144000" cy="583451"/>
          </a:xfrm>
          <a:solidFill>
            <a:schemeClr val="bg1"/>
          </a:solidFill>
        </p:grpSpPr>
        <p:sp>
          <p:nvSpPr>
            <p:cNvPr id="6" name="5 Rectángulo"/>
            <p:cNvSpPr/>
            <p:nvPr/>
          </p:nvSpPr>
          <p:spPr>
            <a:xfrm>
              <a:off x="-3252440" y="-1313029"/>
              <a:ext cx="9144000" cy="437389"/>
            </a:xfrm>
            <a:prstGeom prst="rect">
              <a:avLst/>
            </a:prstGeom>
            <a:grpFill/>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7" name="6 Rectángulo"/>
            <p:cNvSpPr/>
            <p:nvPr/>
          </p:nvSpPr>
          <p:spPr>
            <a:xfrm>
              <a:off x="-48592" y="-1276778"/>
              <a:ext cx="2633718" cy="54720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es-ES_tradnl" sz="3200" b="1" kern="1200" dirty="0" smtClean="0">
                  <a:solidFill>
                    <a:srgbClr val="002060"/>
                  </a:solidFill>
                </a:rPr>
                <a:t>Normativa</a:t>
              </a:r>
              <a:endParaRPr lang="es-ES" sz="3200" b="1" kern="1200" dirty="0">
                <a:solidFill>
                  <a:srgbClr val="002060"/>
                </a:solidFill>
              </a:endParaRPr>
            </a:p>
          </p:txBody>
        </p:sp>
      </p:grpSp>
      <p:grpSp>
        <p:nvGrpSpPr>
          <p:cNvPr id="8" name="7 Grupo"/>
          <p:cNvGrpSpPr/>
          <p:nvPr/>
        </p:nvGrpSpPr>
        <p:grpSpPr>
          <a:xfrm>
            <a:off x="0" y="44624"/>
            <a:ext cx="9144000" cy="858604"/>
            <a:chOff x="0" y="4705665"/>
            <a:chExt cx="8572560" cy="858604"/>
          </a:xfrm>
        </p:grpSpPr>
        <p:sp>
          <p:nvSpPr>
            <p:cNvPr id="9" name="8 Rectángulo redondeado"/>
            <p:cNvSpPr/>
            <p:nvPr/>
          </p:nvSpPr>
          <p:spPr>
            <a:xfrm>
              <a:off x="0" y="4705665"/>
              <a:ext cx="8572560" cy="858604"/>
            </a:xfrm>
            <a:prstGeom prst="roundRect">
              <a:avLst/>
            </a:prstGeom>
          </p:spPr>
          <p:style>
            <a:lnRef idx="1">
              <a:schemeClr val="accent1"/>
            </a:lnRef>
            <a:fillRef idx="2">
              <a:schemeClr val="accent1"/>
            </a:fillRef>
            <a:effectRef idx="1">
              <a:schemeClr val="accent1"/>
            </a:effectRef>
            <a:fontRef idx="minor">
              <a:schemeClr val="dk1"/>
            </a:fontRef>
          </p:style>
        </p:sp>
        <p:sp>
          <p:nvSpPr>
            <p:cNvPr id="10" name="9 Rectángulo"/>
            <p:cNvSpPr/>
            <p:nvPr/>
          </p:nvSpPr>
          <p:spPr>
            <a:xfrm>
              <a:off x="41914" y="4747579"/>
              <a:ext cx="8488732" cy="774776"/>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ES_tradnl" sz="4000" dirty="0" smtClean="0">
                  <a:solidFill>
                    <a:srgbClr val="002060"/>
                  </a:solidFill>
                  <a:latin typeface="Algerian" pitchFamily="82" charset="0"/>
                </a:rPr>
                <a:t>justificación</a:t>
              </a:r>
              <a:endParaRPr lang="es-ES" sz="4000" kern="1200" dirty="0">
                <a:solidFill>
                  <a:srgbClr val="002060"/>
                </a:solidFill>
                <a:latin typeface="Algerian" pitchFamily="82" charset="0"/>
              </a:endParaRPr>
            </a:p>
          </p:txBody>
        </p:sp>
      </p:grpSp>
      <p:pic>
        <p:nvPicPr>
          <p:cNvPr id="11" name="10 Imagen" descr="images.jpg">
            <a:hlinkClick r:id="rId2" action="ppaction://hlinksldjump"/>
          </p:cNvPr>
          <p:cNvPicPr>
            <a:picLocks noChangeAspect="1"/>
          </p:cNvPicPr>
          <p:nvPr/>
        </p:nvPicPr>
        <p:blipFill>
          <a:blip r:embed="rId3" cstate="print"/>
          <a:stretch>
            <a:fillRect/>
          </a:stretch>
        </p:blipFill>
        <p:spPr>
          <a:xfrm>
            <a:off x="8460432" y="6144711"/>
            <a:ext cx="683568" cy="713288"/>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251520" y="1844824"/>
            <a:ext cx="8712968" cy="4824536"/>
            <a:chOff x="3005139" y="-961951"/>
            <a:chExt cx="2633718" cy="6549107"/>
          </a:xfrm>
          <a:effectLst/>
        </p:grpSpPr>
        <p:sp>
          <p:nvSpPr>
            <p:cNvPr id="3" name="2 Rectángulo"/>
            <p:cNvSpPr/>
            <p:nvPr/>
          </p:nvSpPr>
          <p:spPr>
            <a:xfrm>
              <a:off x="3005139" y="-961951"/>
              <a:ext cx="2633718" cy="6549107"/>
            </a:xfrm>
            <a:prstGeom prst="rect">
              <a:avLst/>
            </a:prstGeom>
            <a:noFill/>
            <a:ln>
              <a:noFill/>
            </a:ln>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sp>
        <p:sp>
          <p:nvSpPr>
            <p:cNvPr id="4" name="3 Rectángulo"/>
            <p:cNvSpPr/>
            <p:nvPr/>
          </p:nvSpPr>
          <p:spPr>
            <a:xfrm>
              <a:off x="3005139" y="-961950"/>
              <a:ext cx="2611770" cy="3416941"/>
            </a:xfrm>
            <a:prstGeom prst="rect">
              <a:avLst/>
            </a:prstGeom>
            <a:no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01346" tIns="101346" rIns="135128" bIns="152019" numCol="1" spcCol="1270" anchor="t" anchorCtr="0">
              <a:noAutofit/>
            </a:bodyPr>
            <a:lstStyle/>
            <a:p>
              <a:pPr algn="just">
                <a:buFont typeface="Wingdings" pitchFamily="2" charset="2"/>
                <a:buChar char="ü"/>
              </a:pPr>
              <a:r>
                <a:rPr lang="es-ES" sz="2000" dirty="0" smtClean="0">
                  <a:solidFill>
                    <a:srgbClr val="002060"/>
                  </a:solidFill>
                </a:rPr>
                <a:t> El concepto de proporcionalidad surge a la vez que la actividad humana y se puede apreciar en todas las culturas, asociado inicialmente a problemas y a situaciones prácticas. </a:t>
              </a:r>
            </a:p>
            <a:p>
              <a:pPr algn="just">
                <a:buFont typeface="Wingdings" pitchFamily="2" charset="2"/>
                <a:buChar char="ü"/>
              </a:pPr>
              <a:r>
                <a:rPr lang="es-ES" sz="2000" dirty="0" smtClean="0">
                  <a:solidFill>
                    <a:srgbClr val="002060"/>
                  </a:solidFill>
                </a:rPr>
                <a:t> En los tiempos de la antigua Grecia, los matemáticos empezaron a pensar en la proporcionalidad analizando sus leyes y relaciones. </a:t>
              </a:r>
            </a:p>
            <a:p>
              <a:pPr algn="just">
                <a:buFont typeface="Wingdings" pitchFamily="2" charset="2"/>
                <a:buChar char="ü"/>
              </a:pPr>
              <a:r>
                <a:rPr lang="es-ES" sz="2000" dirty="0" smtClean="0">
                  <a:solidFill>
                    <a:srgbClr val="002060"/>
                  </a:solidFill>
                </a:rPr>
                <a:t> Ya en el Renacimiento, el desarrollo del comercio, y por tanto de los bancos, amplía su demanda en el terreno del cálculo y la contabilidad.</a:t>
              </a:r>
            </a:p>
            <a:p>
              <a:pPr>
                <a:buFont typeface="Wingdings" pitchFamily="2" charset="2"/>
                <a:buChar char="ü"/>
              </a:pPr>
              <a:endParaRPr lang="es-ES" sz="2000" b="1" dirty="0" smtClean="0">
                <a:solidFill>
                  <a:srgbClr val="002060"/>
                </a:solidFill>
              </a:endParaRPr>
            </a:p>
            <a:p>
              <a:r>
                <a:rPr lang="es-ES" sz="2000" dirty="0" smtClean="0"/>
                <a:t> </a:t>
              </a:r>
            </a:p>
            <a:p>
              <a:endParaRPr lang="es-ES_tradnl" sz="2000" b="1" kern="1200" dirty="0" smtClean="0">
                <a:solidFill>
                  <a:srgbClr val="002060"/>
                </a:solidFill>
              </a:endParaRPr>
            </a:p>
          </p:txBody>
        </p:sp>
      </p:grpSp>
      <p:sp>
        <p:nvSpPr>
          <p:cNvPr id="7" name="6 Rectángulo"/>
          <p:cNvSpPr/>
          <p:nvPr/>
        </p:nvSpPr>
        <p:spPr>
          <a:xfrm>
            <a:off x="0" y="1071546"/>
            <a:ext cx="9144000" cy="8572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endParaRPr lang="es-ES" sz="3200" b="1" kern="1200" dirty="0"/>
          </a:p>
        </p:txBody>
      </p:sp>
      <p:grpSp>
        <p:nvGrpSpPr>
          <p:cNvPr id="8" name="7 Grupo"/>
          <p:cNvGrpSpPr/>
          <p:nvPr/>
        </p:nvGrpSpPr>
        <p:grpSpPr>
          <a:xfrm>
            <a:off x="0" y="0"/>
            <a:ext cx="9144000" cy="1026922"/>
            <a:chOff x="0" y="4705665"/>
            <a:chExt cx="8572560" cy="858604"/>
          </a:xfrm>
        </p:grpSpPr>
        <p:sp>
          <p:nvSpPr>
            <p:cNvPr id="9" name="8 Rectángulo redondeado"/>
            <p:cNvSpPr/>
            <p:nvPr/>
          </p:nvSpPr>
          <p:spPr>
            <a:xfrm>
              <a:off x="0" y="4705665"/>
              <a:ext cx="8572560" cy="858604"/>
            </a:xfrm>
            <a:prstGeom prst="roundRect">
              <a:avLst/>
            </a:prstGeom>
          </p:spPr>
          <p:style>
            <a:lnRef idx="1">
              <a:schemeClr val="accent1"/>
            </a:lnRef>
            <a:fillRef idx="2">
              <a:schemeClr val="accent1"/>
            </a:fillRef>
            <a:effectRef idx="1">
              <a:schemeClr val="accent1"/>
            </a:effectRef>
            <a:fontRef idx="minor">
              <a:schemeClr val="dk1"/>
            </a:fontRef>
          </p:style>
        </p:sp>
        <p:sp>
          <p:nvSpPr>
            <p:cNvPr id="10" name="9 Rectángulo"/>
            <p:cNvSpPr/>
            <p:nvPr/>
          </p:nvSpPr>
          <p:spPr>
            <a:xfrm>
              <a:off x="41914" y="4747579"/>
              <a:ext cx="8488732" cy="774776"/>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ES_tradnl" sz="4000" dirty="0" smtClean="0">
                  <a:solidFill>
                    <a:srgbClr val="002060"/>
                  </a:solidFill>
                  <a:latin typeface="Algerian" pitchFamily="82" charset="0"/>
                </a:rPr>
                <a:t>justificación</a:t>
              </a:r>
              <a:endParaRPr lang="es-ES" sz="4000" kern="1200" dirty="0">
                <a:solidFill>
                  <a:srgbClr val="002060"/>
                </a:solidFill>
                <a:latin typeface="Algerian" pitchFamily="82" charset="0"/>
              </a:endParaRPr>
            </a:p>
          </p:txBody>
        </p:sp>
      </p:grpSp>
      <p:sp>
        <p:nvSpPr>
          <p:cNvPr id="133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3315" name="Rectangle 3"/>
          <p:cNvSpPr>
            <a:spLocks noChangeArrowheads="1"/>
          </p:cNvSpPr>
          <p:nvPr/>
        </p:nvSpPr>
        <p:spPr bwMode="auto">
          <a:xfrm>
            <a:off x="457200"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1331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3318" name="Rectangle 6"/>
          <p:cNvSpPr>
            <a:spLocks noChangeArrowheads="1"/>
          </p:cNvSpPr>
          <p:nvPr/>
        </p:nvSpPr>
        <p:spPr bwMode="auto">
          <a:xfrm>
            <a:off x="457200"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pic>
        <p:nvPicPr>
          <p:cNvPr id="21" name="20 Imagen"/>
          <p:cNvPicPr/>
          <p:nvPr/>
        </p:nvPicPr>
        <p:blipFill>
          <a:blip r:embed="rId2" cstate="print"/>
          <a:srcRect/>
          <a:stretch>
            <a:fillRect/>
          </a:stretch>
        </p:blipFill>
        <p:spPr bwMode="auto">
          <a:xfrm>
            <a:off x="6588224" y="4437112"/>
            <a:ext cx="1971675" cy="1876425"/>
          </a:xfrm>
          <a:prstGeom prst="rect">
            <a:avLst/>
          </a:prstGeom>
          <a:noFill/>
          <a:ln w="9525">
            <a:noFill/>
            <a:miter lim="800000"/>
            <a:headEnd/>
            <a:tailEnd/>
          </a:ln>
        </p:spPr>
      </p:pic>
      <p:sp>
        <p:nvSpPr>
          <p:cNvPr id="22" name="21 CuadroTexto"/>
          <p:cNvSpPr txBox="1"/>
          <p:nvPr/>
        </p:nvSpPr>
        <p:spPr>
          <a:xfrm>
            <a:off x="323528" y="4334232"/>
            <a:ext cx="6215074" cy="2523768"/>
          </a:xfrm>
          <a:prstGeom prst="rect">
            <a:avLst/>
          </a:prstGeom>
          <a:noFill/>
        </p:spPr>
        <p:txBody>
          <a:bodyPr wrap="square" rtlCol="0">
            <a:spAutoFit/>
          </a:bodyPr>
          <a:lstStyle/>
          <a:p>
            <a:pPr algn="just"/>
            <a:r>
              <a:rPr lang="es-ES" b="1" u="sng" dirty="0" smtClean="0">
                <a:solidFill>
                  <a:srgbClr val="002060"/>
                </a:solidFill>
              </a:rPr>
              <a:t>Proporción Cordobesa:</a:t>
            </a:r>
            <a:r>
              <a:rPr lang="es-ES" b="1" dirty="0" smtClean="0">
                <a:solidFill>
                  <a:srgbClr val="002060"/>
                </a:solidFill>
              </a:rPr>
              <a:t>  </a:t>
            </a:r>
            <a:r>
              <a:rPr lang="es-ES" sz="2000" dirty="0" smtClean="0">
                <a:solidFill>
                  <a:srgbClr val="002060"/>
                </a:solidFill>
              </a:rPr>
              <a:t>La proporción cordobesa es una invariante en la arquitectura y el arte cordobés, la proporción 2’3 es el resultado de la división entre el radio de la circunferencia circunscrita y el lado del octógono regular. En la Mezquita, en el </a:t>
            </a:r>
            <a:r>
              <a:rPr lang="es-ES" sz="2000" dirty="0" err="1" smtClean="0">
                <a:solidFill>
                  <a:srgbClr val="002060"/>
                </a:solidFill>
              </a:rPr>
              <a:t>Mihrad</a:t>
            </a:r>
            <a:r>
              <a:rPr lang="es-ES" sz="2000" dirty="0" smtClean="0">
                <a:solidFill>
                  <a:srgbClr val="002060"/>
                </a:solidFill>
              </a:rPr>
              <a:t> y en otras construcciones podemos encontrar el octógono.</a:t>
            </a:r>
          </a:p>
          <a:p>
            <a:endParaRPr lang="es-ES" dirty="0"/>
          </a:p>
        </p:txBody>
      </p:sp>
      <p:sp>
        <p:nvSpPr>
          <p:cNvPr id="17" name="16 Rectángulo"/>
          <p:cNvSpPr/>
          <p:nvPr/>
        </p:nvSpPr>
        <p:spPr>
          <a:xfrm>
            <a:off x="0" y="1217018"/>
            <a:ext cx="9144000" cy="535531"/>
          </a:xfrm>
          <a:prstGeom prst="rect">
            <a:avLst/>
          </a:prstGeom>
          <a:noFill/>
          <a:ln>
            <a:noFill/>
          </a:ln>
        </p:spPr>
        <p:txBody>
          <a:bodyPr wrap="square" anchor="ctr" anchorCtr="0">
            <a:spAutoFit/>
          </a:bodyPr>
          <a:lstStyle/>
          <a:p>
            <a:pPr lvl="0" algn="ctr" defTabSz="844550">
              <a:lnSpc>
                <a:spcPct val="90000"/>
              </a:lnSpc>
              <a:spcBef>
                <a:spcPct val="0"/>
              </a:spcBef>
              <a:spcAft>
                <a:spcPct val="35000"/>
              </a:spcAft>
            </a:pPr>
            <a:r>
              <a:rPr lang="es-ES_tradnl" sz="3200" b="1" dirty="0" smtClean="0">
                <a:solidFill>
                  <a:srgbClr val="002060"/>
                </a:solidFill>
              </a:rPr>
              <a:t>Histórica</a:t>
            </a:r>
            <a:endParaRPr lang="es-ES" sz="3200" b="1" dirty="0">
              <a:solidFill>
                <a:srgbClr val="002060"/>
              </a:solidFill>
            </a:endParaRPr>
          </a:p>
        </p:txBody>
      </p:sp>
      <p:pic>
        <p:nvPicPr>
          <p:cNvPr id="16" name="15 Imagen" descr="images.jpg">
            <a:hlinkClick r:id="rId3" action="ppaction://hlinksldjump"/>
          </p:cNvPr>
          <p:cNvPicPr>
            <a:picLocks noChangeAspect="1"/>
          </p:cNvPicPr>
          <p:nvPr/>
        </p:nvPicPr>
        <p:blipFill>
          <a:blip r:embed="rId4" cstate="print"/>
          <a:stretch>
            <a:fillRect/>
          </a:stretch>
        </p:blipFill>
        <p:spPr>
          <a:xfrm>
            <a:off x="8532440" y="6219850"/>
            <a:ext cx="611560" cy="638149"/>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pic>
        <p:nvPicPr>
          <p:cNvPr id="16" name="15 Imagen"/>
          <p:cNvPicPr/>
          <p:nvPr/>
        </p:nvPicPr>
        <p:blipFill>
          <a:blip r:embed="rId2" cstate="print"/>
          <a:srcRect/>
          <a:stretch>
            <a:fillRect/>
          </a:stretch>
        </p:blipFill>
        <p:spPr bwMode="auto">
          <a:xfrm>
            <a:off x="1043608" y="5648325"/>
            <a:ext cx="1600200" cy="1209675"/>
          </a:xfrm>
          <a:prstGeom prst="rect">
            <a:avLst/>
          </a:prstGeom>
          <a:noFill/>
          <a:ln w="9525">
            <a:noFill/>
            <a:miter lim="800000"/>
            <a:headEnd/>
            <a:tailEnd/>
          </a:ln>
        </p:spPr>
      </p:pic>
      <p:pic>
        <p:nvPicPr>
          <p:cNvPr id="20" name="19 Imagen"/>
          <p:cNvPicPr/>
          <p:nvPr/>
        </p:nvPicPr>
        <p:blipFill>
          <a:blip r:embed="rId3" cstate="print"/>
          <a:srcRect/>
          <a:stretch>
            <a:fillRect/>
          </a:stretch>
        </p:blipFill>
        <p:spPr bwMode="auto">
          <a:xfrm>
            <a:off x="6084168" y="5301208"/>
            <a:ext cx="2271794" cy="1390650"/>
          </a:xfrm>
          <a:prstGeom prst="rect">
            <a:avLst/>
          </a:prstGeom>
          <a:noFill/>
          <a:ln w="9525">
            <a:noFill/>
            <a:miter lim="800000"/>
            <a:headEnd/>
            <a:tailEnd/>
          </a:ln>
        </p:spPr>
      </p:pic>
      <p:grpSp>
        <p:nvGrpSpPr>
          <p:cNvPr id="2" name="1 Grupo"/>
          <p:cNvGrpSpPr/>
          <p:nvPr/>
        </p:nvGrpSpPr>
        <p:grpSpPr>
          <a:xfrm>
            <a:off x="0" y="44624"/>
            <a:ext cx="9144000" cy="1026922"/>
            <a:chOff x="0" y="4705665"/>
            <a:chExt cx="8572560" cy="858604"/>
          </a:xfrm>
        </p:grpSpPr>
        <p:sp>
          <p:nvSpPr>
            <p:cNvPr id="3" name="2 Rectángulo redondeado"/>
            <p:cNvSpPr/>
            <p:nvPr/>
          </p:nvSpPr>
          <p:spPr>
            <a:xfrm>
              <a:off x="0" y="4705665"/>
              <a:ext cx="8572560" cy="858604"/>
            </a:xfrm>
            <a:prstGeom prst="roundRect">
              <a:avLst/>
            </a:prstGeom>
          </p:spPr>
          <p:style>
            <a:lnRef idx="1">
              <a:schemeClr val="accent1"/>
            </a:lnRef>
            <a:fillRef idx="2">
              <a:schemeClr val="accent1"/>
            </a:fillRef>
            <a:effectRef idx="1">
              <a:schemeClr val="accent1"/>
            </a:effectRef>
            <a:fontRef idx="minor">
              <a:schemeClr val="dk1"/>
            </a:fontRef>
          </p:style>
        </p:sp>
        <p:sp>
          <p:nvSpPr>
            <p:cNvPr id="4" name="3 Rectángulo"/>
            <p:cNvSpPr/>
            <p:nvPr/>
          </p:nvSpPr>
          <p:spPr>
            <a:xfrm>
              <a:off x="41914" y="4747579"/>
              <a:ext cx="8488732" cy="774776"/>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ES_tradnl" sz="4000" dirty="0" smtClean="0">
                  <a:solidFill>
                    <a:srgbClr val="002060"/>
                  </a:solidFill>
                  <a:latin typeface="Algerian" pitchFamily="82" charset="0"/>
                </a:rPr>
                <a:t>justificación</a:t>
              </a:r>
              <a:endParaRPr lang="es-ES" sz="4000" kern="1200" dirty="0">
                <a:solidFill>
                  <a:srgbClr val="002060"/>
                </a:solidFill>
                <a:latin typeface="Algerian" pitchFamily="82" charset="0"/>
              </a:endParaRPr>
            </a:p>
          </p:txBody>
        </p:sp>
      </p:grpSp>
      <p:grpSp>
        <p:nvGrpSpPr>
          <p:cNvPr id="5" name="4 Grupo"/>
          <p:cNvGrpSpPr/>
          <p:nvPr/>
        </p:nvGrpSpPr>
        <p:grpSpPr>
          <a:xfrm>
            <a:off x="0" y="1071546"/>
            <a:ext cx="9144000" cy="857256"/>
            <a:chOff x="3005139" y="2413899"/>
            <a:chExt cx="2633718" cy="547200"/>
          </a:xfrm>
          <a:noFill/>
        </p:grpSpPr>
        <p:sp>
          <p:nvSpPr>
            <p:cNvPr id="6" name="5 Rectángulo"/>
            <p:cNvSpPr/>
            <p:nvPr/>
          </p:nvSpPr>
          <p:spPr>
            <a:xfrm>
              <a:off x="3005139" y="2413899"/>
              <a:ext cx="2633718" cy="547200"/>
            </a:xfrm>
            <a:prstGeom prst="rect">
              <a:avLst/>
            </a:prstGeom>
            <a:grpFill/>
            <a:ln>
              <a:noFill/>
            </a:ln>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7" name="6 Rectángulo"/>
            <p:cNvSpPr/>
            <p:nvPr/>
          </p:nvSpPr>
          <p:spPr>
            <a:xfrm>
              <a:off x="3005139" y="2413899"/>
              <a:ext cx="2633718" cy="54720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es-ES_tradnl" sz="3200" b="1" kern="1200" dirty="0" smtClean="0">
                  <a:solidFill>
                    <a:srgbClr val="002060"/>
                  </a:solidFill>
                </a:rPr>
                <a:t>Histórica</a:t>
              </a:r>
              <a:endParaRPr lang="es-ES" sz="3200" b="1" kern="1200" dirty="0">
                <a:solidFill>
                  <a:srgbClr val="002060"/>
                </a:solidFill>
              </a:endParaRPr>
            </a:p>
          </p:txBody>
        </p:sp>
      </p:grpSp>
      <p:sp>
        <p:nvSpPr>
          <p:cNvPr id="9" name="8 CuadroTexto"/>
          <p:cNvSpPr txBox="1"/>
          <p:nvPr/>
        </p:nvSpPr>
        <p:spPr>
          <a:xfrm>
            <a:off x="323528" y="1988840"/>
            <a:ext cx="8280920" cy="1015663"/>
          </a:xfrm>
          <a:prstGeom prst="rect">
            <a:avLst/>
          </a:prstGeom>
          <a:noFill/>
        </p:spPr>
        <p:txBody>
          <a:bodyPr wrap="square" rtlCol="0">
            <a:spAutoFit/>
          </a:bodyPr>
          <a:lstStyle/>
          <a:p>
            <a:pPr algn="just"/>
            <a:r>
              <a:rPr lang="es-ES" sz="2000" b="1" u="sng" dirty="0" smtClean="0">
                <a:solidFill>
                  <a:srgbClr val="002060"/>
                </a:solidFill>
              </a:rPr>
              <a:t>Proporción áurea:</a:t>
            </a:r>
            <a:r>
              <a:rPr lang="es-ES" sz="2000" b="1" dirty="0" smtClean="0">
                <a:solidFill>
                  <a:srgbClr val="002060"/>
                </a:solidFill>
              </a:rPr>
              <a:t> </a:t>
            </a:r>
            <a:r>
              <a:rPr lang="es-ES" sz="2000" dirty="0" smtClean="0">
                <a:solidFill>
                  <a:srgbClr val="002060"/>
                </a:solidFill>
              </a:rPr>
              <a:t>Proporción divina, proporción armónica o regla de oro, mide la relación armónica entre dos partes asimétricas de un segmento con respecto a la medida total del segmento. </a:t>
            </a:r>
          </a:p>
        </p:txBody>
      </p:sp>
      <p:pic>
        <p:nvPicPr>
          <p:cNvPr id="10" name="9 Imagen"/>
          <p:cNvPicPr/>
          <p:nvPr/>
        </p:nvPicPr>
        <p:blipFill>
          <a:blip r:embed="rId4" cstate="print"/>
          <a:srcRect/>
          <a:stretch>
            <a:fillRect/>
          </a:stretch>
        </p:blipFill>
        <p:spPr bwMode="auto">
          <a:xfrm>
            <a:off x="1142976" y="3143248"/>
            <a:ext cx="1681060" cy="795616"/>
          </a:xfrm>
          <a:prstGeom prst="rect">
            <a:avLst/>
          </a:prstGeom>
          <a:noFill/>
          <a:ln w="9525">
            <a:noFill/>
            <a:miter lim="800000"/>
            <a:headEnd/>
            <a:tailEnd/>
          </a:ln>
        </p:spPr>
      </p:pic>
      <p:sp>
        <p:nvSpPr>
          <p:cNvPr id="307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30721" name="Picture 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643306" y="3214686"/>
            <a:ext cx="3649916" cy="585789"/>
          </a:xfrm>
          <a:prstGeom prst="rect">
            <a:avLst/>
          </a:prstGeom>
          <a:noFill/>
        </p:spPr>
      </p:pic>
      <p:sp>
        <p:nvSpPr>
          <p:cNvPr id="30723" name="Rectangle 3"/>
          <p:cNvSpPr>
            <a:spLocks noChangeArrowheads="1"/>
          </p:cNvSpPr>
          <p:nvPr/>
        </p:nvSpPr>
        <p:spPr bwMode="auto">
          <a:xfrm>
            <a:off x="457200"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18" name="17 CuadroTexto"/>
          <p:cNvSpPr txBox="1"/>
          <p:nvPr/>
        </p:nvSpPr>
        <p:spPr>
          <a:xfrm>
            <a:off x="179512" y="4000504"/>
            <a:ext cx="2664296" cy="1754326"/>
          </a:xfrm>
          <a:prstGeom prst="rect">
            <a:avLst/>
          </a:prstGeom>
          <a:noFill/>
        </p:spPr>
        <p:txBody>
          <a:bodyPr wrap="square" rtlCol="0">
            <a:spAutoFit/>
          </a:bodyPr>
          <a:lstStyle/>
          <a:p>
            <a:pPr algn="just"/>
            <a:r>
              <a:rPr lang="es-ES" dirty="0" smtClean="0">
                <a:solidFill>
                  <a:srgbClr val="002060"/>
                </a:solidFill>
              </a:rPr>
              <a:t>El número áureo, 1’62, es el valor numérico de la proporción áurea, y podemos encontrarlo en diferentes seres que pueblan la naturaleza.</a:t>
            </a:r>
            <a:endParaRPr lang="es-ES_tradnl" dirty="0" smtClean="0">
              <a:solidFill>
                <a:srgbClr val="002060"/>
              </a:solidFill>
            </a:endParaRPr>
          </a:p>
        </p:txBody>
      </p:sp>
      <p:sp>
        <p:nvSpPr>
          <p:cNvPr id="19" name="18 CuadroTexto"/>
          <p:cNvSpPr txBox="1"/>
          <p:nvPr/>
        </p:nvSpPr>
        <p:spPr>
          <a:xfrm>
            <a:off x="5940152" y="3933056"/>
            <a:ext cx="2664296" cy="1754326"/>
          </a:xfrm>
          <a:prstGeom prst="rect">
            <a:avLst/>
          </a:prstGeom>
          <a:noFill/>
        </p:spPr>
        <p:txBody>
          <a:bodyPr wrap="square" rtlCol="0">
            <a:spAutoFit/>
          </a:bodyPr>
          <a:lstStyle/>
          <a:p>
            <a:pPr algn="just"/>
            <a:r>
              <a:rPr lang="es-ES" dirty="0" smtClean="0">
                <a:solidFill>
                  <a:srgbClr val="002060"/>
                </a:solidFill>
              </a:rPr>
              <a:t>Actualmente utilizamos objetos en los que se han tenido en cuenta las proporciones áureas para su elaboración.</a:t>
            </a:r>
          </a:p>
          <a:p>
            <a:endParaRPr lang="es-ES" dirty="0"/>
          </a:p>
        </p:txBody>
      </p:sp>
      <p:sp>
        <p:nvSpPr>
          <p:cNvPr id="21" name="20 CuadroTexto"/>
          <p:cNvSpPr txBox="1"/>
          <p:nvPr/>
        </p:nvSpPr>
        <p:spPr>
          <a:xfrm>
            <a:off x="3059832" y="3933056"/>
            <a:ext cx="2786082" cy="1200329"/>
          </a:xfrm>
          <a:prstGeom prst="rect">
            <a:avLst/>
          </a:prstGeom>
          <a:noFill/>
        </p:spPr>
        <p:txBody>
          <a:bodyPr wrap="square" rtlCol="0">
            <a:spAutoFit/>
          </a:bodyPr>
          <a:lstStyle/>
          <a:p>
            <a:pPr algn="just"/>
            <a:r>
              <a:rPr lang="es-ES" dirty="0" smtClean="0">
                <a:solidFill>
                  <a:srgbClr val="002060"/>
                </a:solidFill>
              </a:rPr>
              <a:t>Los griegos explotaron al máximo este número usando en todas las facetas del arte.</a:t>
            </a:r>
            <a:endParaRPr lang="es-ES" dirty="0">
              <a:solidFill>
                <a:srgbClr val="002060"/>
              </a:solidFill>
            </a:endParaRPr>
          </a:p>
        </p:txBody>
      </p:sp>
      <p:pic>
        <p:nvPicPr>
          <p:cNvPr id="22" name="21 Imagen"/>
          <p:cNvPicPr/>
          <p:nvPr/>
        </p:nvPicPr>
        <p:blipFill>
          <a:blip r:embed="rId6" cstate="print"/>
          <a:srcRect/>
          <a:stretch>
            <a:fillRect/>
          </a:stretch>
        </p:blipFill>
        <p:spPr bwMode="auto">
          <a:xfrm>
            <a:off x="3131840" y="5229200"/>
            <a:ext cx="2736304" cy="1312901"/>
          </a:xfrm>
          <a:prstGeom prst="rect">
            <a:avLst/>
          </a:prstGeom>
          <a:noFill/>
          <a:ln w="9525">
            <a:noFill/>
            <a:miter lim="800000"/>
            <a:headEnd/>
            <a:tailEnd/>
          </a:ln>
        </p:spPr>
      </p:pic>
      <p:pic>
        <p:nvPicPr>
          <p:cNvPr id="23" name="22 Imagen" descr="images.jpg">
            <a:hlinkClick r:id="rId7" action="ppaction://hlinksldjump"/>
          </p:cNvPr>
          <p:cNvPicPr>
            <a:picLocks noChangeAspect="1"/>
          </p:cNvPicPr>
          <p:nvPr/>
        </p:nvPicPr>
        <p:blipFill>
          <a:blip r:embed="rId8" cstate="print"/>
          <a:stretch>
            <a:fillRect/>
          </a:stretch>
        </p:blipFill>
        <p:spPr>
          <a:xfrm>
            <a:off x="8460432" y="6144711"/>
            <a:ext cx="683568" cy="713288"/>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F:\imagenes\iva16.jpg"/>
          <p:cNvPicPr>
            <a:picLocks noChangeAspect="1" noChangeArrowheads="1"/>
          </p:cNvPicPr>
          <p:nvPr/>
        </p:nvPicPr>
        <p:blipFill>
          <a:blip r:embed="rId2" cstate="print"/>
          <a:srcRect/>
          <a:stretch>
            <a:fillRect/>
          </a:stretch>
        </p:blipFill>
        <p:spPr bwMode="auto">
          <a:xfrm>
            <a:off x="6300192" y="2996952"/>
            <a:ext cx="2479552" cy="1368152"/>
          </a:xfrm>
          <a:prstGeom prst="rect">
            <a:avLst/>
          </a:prstGeom>
          <a:noFill/>
        </p:spPr>
      </p:pic>
      <p:pic>
        <p:nvPicPr>
          <p:cNvPr id="1028" name="Picture 4" descr="F:\imagenes\rebajas.gif"/>
          <p:cNvPicPr>
            <a:picLocks noChangeAspect="1" noChangeArrowheads="1"/>
          </p:cNvPicPr>
          <p:nvPr/>
        </p:nvPicPr>
        <p:blipFill>
          <a:blip r:embed="rId3" cstate="print"/>
          <a:srcRect/>
          <a:stretch>
            <a:fillRect/>
          </a:stretch>
        </p:blipFill>
        <p:spPr bwMode="auto">
          <a:xfrm>
            <a:off x="6228184" y="4797152"/>
            <a:ext cx="2269629" cy="1562526"/>
          </a:xfrm>
          <a:prstGeom prst="rect">
            <a:avLst/>
          </a:prstGeom>
          <a:noFill/>
        </p:spPr>
      </p:pic>
      <p:grpSp>
        <p:nvGrpSpPr>
          <p:cNvPr id="2" name="1 Grupo"/>
          <p:cNvGrpSpPr/>
          <p:nvPr/>
        </p:nvGrpSpPr>
        <p:grpSpPr>
          <a:xfrm>
            <a:off x="0" y="2000240"/>
            <a:ext cx="9143999" cy="4857760"/>
            <a:chOff x="6000783" y="714379"/>
            <a:chExt cx="2633718" cy="4840635"/>
          </a:xfrm>
          <a:noFill/>
        </p:grpSpPr>
        <p:sp>
          <p:nvSpPr>
            <p:cNvPr id="3" name="2 Rectángulo"/>
            <p:cNvSpPr/>
            <p:nvPr/>
          </p:nvSpPr>
          <p:spPr>
            <a:xfrm>
              <a:off x="6000783" y="714379"/>
              <a:ext cx="2633718" cy="4840635"/>
            </a:xfrm>
            <a:prstGeom prst="rect">
              <a:avLst/>
            </a:prstGeom>
            <a:grpFill/>
            <a:ln>
              <a:noFill/>
            </a:ln>
          </p:spPr>
          <p:style>
            <a:lnRef idx="2">
              <a:schemeClr val="accent4">
                <a:tint val="40000"/>
                <a:alpha val="90000"/>
                <a:hueOff val="0"/>
                <a:satOff val="0"/>
                <a:lumOff val="0"/>
                <a:alphaOff val="0"/>
              </a:schemeClr>
            </a:lnRef>
            <a:fillRef idx="1">
              <a:schemeClr val="accent4">
                <a:tint val="40000"/>
                <a:alpha val="90000"/>
                <a:hueOff val="0"/>
                <a:satOff val="0"/>
                <a:lumOff val="0"/>
                <a:alphaOff val="0"/>
              </a:schemeClr>
            </a:fillRef>
            <a:effectRef idx="0">
              <a:schemeClr val="accent4">
                <a:tint val="40000"/>
                <a:alpha val="90000"/>
                <a:hueOff val="0"/>
                <a:satOff val="0"/>
                <a:lumOff val="0"/>
                <a:alphaOff val="0"/>
              </a:schemeClr>
            </a:effectRef>
            <a:fontRef idx="minor">
              <a:schemeClr val="dk1">
                <a:hueOff val="0"/>
                <a:satOff val="0"/>
                <a:lumOff val="0"/>
                <a:alphaOff val="0"/>
              </a:schemeClr>
            </a:fontRef>
          </p:style>
        </p:sp>
        <p:sp>
          <p:nvSpPr>
            <p:cNvPr id="4" name="3 Rectángulo"/>
            <p:cNvSpPr/>
            <p:nvPr/>
          </p:nvSpPr>
          <p:spPr>
            <a:xfrm>
              <a:off x="6000783" y="714379"/>
              <a:ext cx="2633718" cy="4840635"/>
            </a:xfrm>
            <a:prstGeom prst="rect">
              <a:avLst/>
            </a:prstGeom>
            <a:grp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01346" tIns="101346" rIns="135128" bIns="152019" numCol="1" spcCol="1270" anchor="t" anchorCtr="0">
              <a:noAutofit/>
            </a:bodyPr>
            <a:lstStyle/>
            <a:p>
              <a:pPr marL="171450" lvl="1" indent="-171450" defTabSz="844550">
                <a:lnSpc>
                  <a:spcPct val="90000"/>
                </a:lnSpc>
                <a:spcBef>
                  <a:spcPct val="0"/>
                </a:spcBef>
                <a:spcAft>
                  <a:spcPct val="15000"/>
                </a:spcAft>
              </a:pPr>
              <a:endParaRPr lang="es-ES" sz="1900" dirty="0" smtClean="0">
                <a:solidFill>
                  <a:srgbClr val="002060"/>
                </a:solidFill>
              </a:endParaRPr>
            </a:p>
            <a:p>
              <a:pPr marL="171450" lvl="1" indent="-171450" algn="l" defTabSz="844550">
                <a:lnSpc>
                  <a:spcPct val="90000"/>
                </a:lnSpc>
                <a:spcBef>
                  <a:spcPct val="0"/>
                </a:spcBef>
                <a:spcAft>
                  <a:spcPct val="15000"/>
                </a:spcAft>
              </a:pPr>
              <a:endParaRPr lang="es-ES" sz="1900" kern="1200" dirty="0">
                <a:solidFill>
                  <a:srgbClr val="002060"/>
                </a:solidFill>
              </a:endParaRPr>
            </a:p>
          </p:txBody>
        </p:sp>
      </p:grpSp>
      <p:grpSp>
        <p:nvGrpSpPr>
          <p:cNvPr id="5" name="4 Grupo"/>
          <p:cNvGrpSpPr/>
          <p:nvPr/>
        </p:nvGrpSpPr>
        <p:grpSpPr>
          <a:xfrm>
            <a:off x="0" y="1196751"/>
            <a:ext cx="9144000" cy="884641"/>
            <a:chOff x="5967115" y="-1027277"/>
            <a:chExt cx="2633718" cy="547200"/>
          </a:xfrm>
          <a:noFill/>
        </p:grpSpPr>
        <p:sp>
          <p:nvSpPr>
            <p:cNvPr id="6" name="5 Rectángulo"/>
            <p:cNvSpPr/>
            <p:nvPr/>
          </p:nvSpPr>
          <p:spPr>
            <a:xfrm>
              <a:off x="5967115" y="-1027277"/>
              <a:ext cx="2633718" cy="547200"/>
            </a:xfrm>
            <a:prstGeom prst="rect">
              <a:avLst/>
            </a:prstGeom>
            <a:grpFill/>
            <a:ln>
              <a:noFill/>
            </a:ln>
          </p:spPr>
          <p:style>
            <a:lnRef idx="2">
              <a:schemeClr val="accent4">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7" name="6 Rectángulo"/>
            <p:cNvSpPr/>
            <p:nvPr/>
          </p:nvSpPr>
          <p:spPr>
            <a:xfrm>
              <a:off x="5967115" y="-1027277"/>
              <a:ext cx="2633718" cy="54720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es-ES_tradnl" sz="3200" b="1" kern="1200" dirty="0" smtClean="0">
                  <a:solidFill>
                    <a:srgbClr val="002060"/>
                  </a:solidFill>
                </a:rPr>
                <a:t>Aplicación vida real</a:t>
              </a:r>
              <a:endParaRPr lang="es-ES" sz="3200" b="1" kern="1200" dirty="0">
                <a:solidFill>
                  <a:srgbClr val="002060"/>
                </a:solidFill>
              </a:endParaRPr>
            </a:p>
          </p:txBody>
        </p:sp>
      </p:grpSp>
      <p:grpSp>
        <p:nvGrpSpPr>
          <p:cNvPr id="8" name="7 Grupo"/>
          <p:cNvGrpSpPr/>
          <p:nvPr/>
        </p:nvGrpSpPr>
        <p:grpSpPr>
          <a:xfrm>
            <a:off x="0" y="44624"/>
            <a:ext cx="9144000" cy="1098360"/>
            <a:chOff x="0" y="4705665"/>
            <a:chExt cx="8572560" cy="858604"/>
          </a:xfrm>
        </p:grpSpPr>
        <p:sp>
          <p:nvSpPr>
            <p:cNvPr id="9" name="8 Rectángulo redondeado"/>
            <p:cNvSpPr/>
            <p:nvPr/>
          </p:nvSpPr>
          <p:spPr>
            <a:xfrm>
              <a:off x="0" y="4705665"/>
              <a:ext cx="8572560" cy="858604"/>
            </a:xfrm>
            <a:prstGeom prst="roundRect">
              <a:avLst/>
            </a:prstGeom>
          </p:spPr>
          <p:style>
            <a:lnRef idx="1">
              <a:schemeClr val="accent1"/>
            </a:lnRef>
            <a:fillRef idx="2">
              <a:schemeClr val="accent1"/>
            </a:fillRef>
            <a:effectRef idx="1">
              <a:schemeClr val="accent1"/>
            </a:effectRef>
            <a:fontRef idx="minor">
              <a:schemeClr val="dk1"/>
            </a:fontRef>
          </p:style>
        </p:sp>
        <p:sp>
          <p:nvSpPr>
            <p:cNvPr id="10" name="9 Rectángulo"/>
            <p:cNvSpPr/>
            <p:nvPr/>
          </p:nvSpPr>
          <p:spPr>
            <a:xfrm>
              <a:off x="41914" y="4747579"/>
              <a:ext cx="8488732" cy="774776"/>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ES_tradnl" sz="4000" dirty="0" smtClean="0">
                  <a:solidFill>
                    <a:srgbClr val="002060"/>
                  </a:solidFill>
                  <a:latin typeface="Algerian" pitchFamily="82" charset="0"/>
                </a:rPr>
                <a:t>justificación</a:t>
              </a:r>
              <a:endParaRPr lang="es-ES" sz="4000" kern="1200" dirty="0">
                <a:solidFill>
                  <a:srgbClr val="002060"/>
                </a:solidFill>
                <a:latin typeface="Algerian" pitchFamily="82" charset="0"/>
              </a:endParaRPr>
            </a:p>
          </p:txBody>
        </p:sp>
      </p:grpSp>
      <p:sp>
        <p:nvSpPr>
          <p:cNvPr id="14" name="13 CuadroTexto"/>
          <p:cNvSpPr txBox="1"/>
          <p:nvPr/>
        </p:nvSpPr>
        <p:spPr>
          <a:xfrm>
            <a:off x="395536" y="2276872"/>
            <a:ext cx="8136904" cy="1323439"/>
          </a:xfrm>
          <a:prstGeom prst="rect">
            <a:avLst/>
          </a:prstGeom>
          <a:noFill/>
          <a:ln>
            <a:noFill/>
          </a:ln>
        </p:spPr>
        <p:txBody>
          <a:bodyPr wrap="square" rtlCol="0">
            <a:spAutoFit/>
          </a:bodyPr>
          <a:lstStyle/>
          <a:p>
            <a:pPr algn="just"/>
            <a:r>
              <a:rPr lang="es-ES" sz="2000" dirty="0" smtClean="0">
                <a:solidFill>
                  <a:srgbClr val="002060"/>
                </a:solidFill>
              </a:rPr>
              <a:t>La proporcionalidad es una herramienta que resulta imprescindible en el desarrollo de cualquier ciencia aplicada, como </a:t>
            </a:r>
            <a:r>
              <a:rPr lang="es-ES" sz="2000" dirty="0" smtClean="0">
                <a:solidFill>
                  <a:srgbClr val="002060"/>
                </a:solidFill>
              </a:rPr>
              <a:t>pueden </a:t>
            </a:r>
            <a:r>
              <a:rPr lang="es-ES" sz="2000" dirty="0" smtClean="0">
                <a:solidFill>
                  <a:srgbClr val="002060"/>
                </a:solidFill>
              </a:rPr>
              <a:t>ser la física, química, biología, estadística, etc. </a:t>
            </a:r>
          </a:p>
          <a:p>
            <a:pPr algn="just"/>
            <a:r>
              <a:rPr lang="es-ES" sz="2000" b="1" dirty="0" smtClean="0">
                <a:solidFill>
                  <a:srgbClr val="002060"/>
                </a:solidFill>
              </a:rPr>
              <a:t> </a:t>
            </a:r>
          </a:p>
          <a:p>
            <a:pPr algn="just"/>
            <a:r>
              <a:rPr lang="es-ES" sz="2000" dirty="0" smtClean="0">
                <a:solidFill>
                  <a:srgbClr val="002060"/>
                </a:solidFill>
              </a:rPr>
              <a:t>Está presente en muchos aspectos de la vida cotidiana.</a:t>
            </a:r>
            <a:endParaRPr lang="es-ES" sz="2000" dirty="0">
              <a:solidFill>
                <a:srgbClr val="002060"/>
              </a:solidFill>
            </a:endParaRPr>
          </a:p>
        </p:txBody>
      </p:sp>
      <p:pic>
        <p:nvPicPr>
          <p:cNvPr id="1029" name="Picture 5" descr="F:\imagenes\tarta.jpg"/>
          <p:cNvPicPr>
            <a:picLocks noChangeAspect="1" noChangeArrowheads="1"/>
          </p:cNvPicPr>
          <p:nvPr/>
        </p:nvPicPr>
        <p:blipFill>
          <a:blip r:embed="rId4" cstate="print"/>
          <a:srcRect/>
          <a:stretch>
            <a:fillRect/>
          </a:stretch>
        </p:blipFill>
        <p:spPr bwMode="auto">
          <a:xfrm>
            <a:off x="395536" y="4437112"/>
            <a:ext cx="2429255" cy="1821942"/>
          </a:xfrm>
          <a:prstGeom prst="rect">
            <a:avLst/>
          </a:prstGeom>
          <a:noFill/>
        </p:spPr>
      </p:pic>
      <p:pic>
        <p:nvPicPr>
          <p:cNvPr id="1030" name="Picture 6" descr="C:\Documents and Settings\usuario\Escritorio\Exposición UD\pintores-640x640x80.jpg"/>
          <p:cNvPicPr>
            <a:picLocks noChangeAspect="1" noChangeArrowheads="1"/>
          </p:cNvPicPr>
          <p:nvPr/>
        </p:nvPicPr>
        <p:blipFill>
          <a:blip r:embed="rId5" cstate="print"/>
          <a:srcRect/>
          <a:stretch>
            <a:fillRect/>
          </a:stretch>
        </p:blipFill>
        <p:spPr bwMode="auto">
          <a:xfrm>
            <a:off x="3059832" y="4437112"/>
            <a:ext cx="2735647" cy="1872208"/>
          </a:xfrm>
          <a:prstGeom prst="rect">
            <a:avLst/>
          </a:prstGeom>
          <a:noFill/>
        </p:spPr>
      </p:pic>
      <p:pic>
        <p:nvPicPr>
          <p:cNvPr id="16" name="15 Imagen" descr="images.jpg">
            <a:hlinkClick r:id="rId6" action="ppaction://hlinksldjump"/>
          </p:cNvPr>
          <p:cNvPicPr>
            <a:picLocks noChangeAspect="1"/>
          </p:cNvPicPr>
          <p:nvPr/>
        </p:nvPicPr>
        <p:blipFill>
          <a:blip r:embed="rId7" cstate="print"/>
          <a:stretch>
            <a:fillRect/>
          </a:stretch>
        </p:blipFill>
        <p:spPr>
          <a:xfrm>
            <a:off x="8532440" y="6219850"/>
            <a:ext cx="611560" cy="638149"/>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1025" name="Rectangle 1"/>
          <p:cNvSpPr>
            <a:spLocks noChangeArrowheads="1"/>
          </p:cNvSpPr>
          <p:nvPr/>
        </p:nvSpPr>
        <p:spPr bwMode="auto">
          <a:xfrm>
            <a:off x="899592" y="2420888"/>
            <a:ext cx="5857916"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a:buFont typeface="Arial" pitchFamily="34" charset="0"/>
              <a:buChar char="•"/>
            </a:pPr>
            <a:r>
              <a:rPr lang="es-ES" sz="2000" b="1" dirty="0" smtClean="0">
                <a:solidFill>
                  <a:srgbClr val="002060"/>
                </a:solidFill>
              </a:rPr>
              <a:t>Razones y proporciones.</a:t>
            </a:r>
          </a:p>
          <a:p>
            <a:pPr lvl="0" algn="just">
              <a:buFont typeface="Arial" pitchFamily="34" charset="0"/>
              <a:buChar char="•"/>
            </a:pPr>
            <a:endParaRPr lang="es-ES" sz="2000" b="1" dirty="0" smtClean="0">
              <a:solidFill>
                <a:srgbClr val="002060"/>
              </a:solidFill>
            </a:endParaRPr>
          </a:p>
          <a:p>
            <a:pPr lvl="0" algn="just">
              <a:buFont typeface="Arial" pitchFamily="34" charset="0"/>
              <a:buChar char="•"/>
            </a:pPr>
            <a:r>
              <a:rPr lang="es-ES" sz="2000" b="1" dirty="0" smtClean="0">
                <a:solidFill>
                  <a:srgbClr val="002060"/>
                </a:solidFill>
              </a:rPr>
              <a:t>Magnitudes directamente proporcionales.</a:t>
            </a:r>
          </a:p>
          <a:p>
            <a:pPr lvl="0" algn="just">
              <a:buFont typeface="Arial" pitchFamily="34" charset="0"/>
              <a:buChar char="•"/>
            </a:pPr>
            <a:endParaRPr lang="es-ES" sz="2000" b="1" dirty="0" smtClean="0">
              <a:solidFill>
                <a:srgbClr val="002060"/>
              </a:solidFill>
            </a:endParaRPr>
          </a:p>
          <a:p>
            <a:pPr lvl="0" algn="just">
              <a:buFont typeface="Arial" pitchFamily="34" charset="0"/>
              <a:buChar char="•"/>
            </a:pPr>
            <a:r>
              <a:rPr lang="es-ES" sz="2000" b="1" dirty="0" smtClean="0">
                <a:solidFill>
                  <a:srgbClr val="002060"/>
                </a:solidFill>
              </a:rPr>
              <a:t>Magnitudes inversamente proporcionales.</a:t>
            </a:r>
          </a:p>
          <a:p>
            <a:pPr lvl="0" algn="just">
              <a:buFont typeface="Arial" pitchFamily="34" charset="0"/>
              <a:buChar char="•"/>
            </a:pPr>
            <a:endParaRPr lang="es-ES" sz="2000" b="1" dirty="0" smtClean="0">
              <a:solidFill>
                <a:srgbClr val="002060"/>
              </a:solidFill>
            </a:endParaRPr>
          </a:p>
          <a:p>
            <a:pPr lvl="0" algn="just">
              <a:buFont typeface="Arial" pitchFamily="34" charset="0"/>
              <a:buChar char="•"/>
            </a:pPr>
            <a:r>
              <a:rPr lang="es-ES" sz="2000" b="1" dirty="0" smtClean="0">
                <a:solidFill>
                  <a:srgbClr val="002060"/>
                </a:solidFill>
              </a:rPr>
              <a:t>Proporcionalidad compuesta.</a:t>
            </a:r>
          </a:p>
          <a:p>
            <a:pPr lvl="0" algn="just">
              <a:buFont typeface="Arial" pitchFamily="34" charset="0"/>
              <a:buChar char="•"/>
            </a:pPr>
            <a:endParaRPr lang="es-ES" sz="2000" b="1" dirty="0" smtClean="0">
              <a:solidFill>
                <a:srgbClr val="002060"/>
              </a:solidFill>
            </a:endParaRPr>
          </a:p>
          <a:p>
            <a:pPr lvl="0" algn="just">
              <a:buFont typeface="Arial" pitchFamily="34" charset="0"/>
              <a:buChar char="•"/>
            </a:pPr>
            <a:r>
              <a:rPr lang="es-ES" sz="2000" b="1" dirty="0" smtClean="0">
                <a:solidFill>
                  <a:srgbClr val="002060"/>
                </a:solidFill>
              </a:rPr>
              <a:t>Porcentajes.</a:t>
            </a:r>
          </a:p>
          <a:p>
            <a:pPr lvl="0" algn="just">
              <a:buFont typeface="Arial" pitchFamily="34" charset="0"/>
              <a:buChar char="•"/>
            </a:pPr>
            <a:endParaRPr lang="es-ES" sz="2000" b="1" dirty="0" smtClean="0">
              <a:solidFill>
                <a:srgbClr val="002060"/>
              </a:solidFill>
            </a:endParaRPr>
          </a:p>
          <a:p>
            <a:pPr lvl="0" algn="just">
              <a:buFont typeface="Arial" pitchFamily="34" charset="0"/>
              <a:buChar char="•"/>
            </a:pPr>
            <a:r>
              <a:rPr lang="es-ES" sz="2000" b="1" dirty="0" smtClean="0">
                <a:solidFill>
                  <a:srgbClr val="002060"/>
                </a:solidFill>
              </a:rPr>
              <a:t>Interés bancario.</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s-ES" sz="1400" b="1" i="0" u="none" strike="noStrike" cap="none" normalizeH="0" baseline="0" dirty="0" smtClean="0">
              <a:ln>
                <a:noFill/>
              </a:ln>
              <a:solidFill>
                <a:srgbClr val="002060"/>
              </a:solidFill>
              <a:effectLst/>
              <a:latin typeface="+mj-lt"/>
            </a:endParaRPr>
          </a:p>
        </p:txBody>
      </p:sp>
      <p:sp>
        <p:nvSpPr>
          <p:cNvPr id="14" name="13 CuadroTexto"/>
          <p:cNvSpPr txBox="1"/>
          <p:nvPr/>
        </p:nvSpPr>
        <p:spPr>
          <a:xfrm>
            <a:off x="3071802" y="4857760"/>
            <a:ext cx="5715040" cy="584775"/>
          </a:xfrm>
          <a:prstGeom prst="rect">
            <a:avLst/>
          </a:prstGeom>
          <a:noFill/>
        </p:spPr>
        <p:txBody>
          <a:bodyPr wrap="square" rtlCol="0">
            <a:spAutoFit/>
          </a:bodyPr>
          <a:lstStyle/>
          <a:p>
            <a:pPr lvl="0" algn="just"/>
            <a:endParaRPr lang="es-ES" sz="1400" b="1" dirty="0" smtClean="0">
              <a:solidFill>
                <a:srgbClr val="002060"/>
              </a:solidFill>
            </a:endParaRPr>
          </a:p>
          <a:p>
            <a:endParaRPr lang="es-ES" dirty="0"/>
          </a:p>
        </p:txBody>
      </p:sp>
      <p:grpSp>
        <p:nvGrpSpPr>
          <p:cNvPr id="11" name="10 Grupo"/>
          <p:cNvGrpSpPr/>
          <p:nvPr/>
        </p:nvGrpSpPr>
        <p:grpSpPr>
          <a:xfrm>
            <a:off x="0" y="0"/>
            <a:ext cx="9144000" cy="1196752"/>
            <a:chOff x="0" y="4705665"/>
            <a:chExt cx="8572560" cy="858604"/>
          </a:xfrm>
        </p:grpSpPr>
        <p:sp>
          <p:nvSpPr>
            <p:cNvPr id="12" name="11 Rectángulo redondeado"/>
            <p:cNvSpPr/>
            <p:nvPr/>
          </p:nvSpPr>
          <p:spPr>
            <a:xfrm>
              <a:off x="0" y="4705665"/>
              <a:ext cx="8572560" cy="858604"/>
            </a:xfrm>
            <a:prstGeom prst="roundRect">
              <a:avLst/>
            </a:prstGeom>
          </p:spPr>
          <p:style>
            <a:lnRef idx="1">
              <a:schemeClr val="accent1"/>
            </a:lnRef>
            <a:fillRef idx="2">
              <a:schemeClr val="accent1"/>
            </a:fillRef>
            <a:effectRef idx="1">
              <a:schemeClr val="accent1"/>
            </a:effectRef>
            <a:fontRef idx="minor">
              <a:schemeClr val="dk1"/>
            </a:fontRef>
          </p:style>
        </p:sp>
        <p:sp>
          <p:nvSpPr>
            <p:cNvPr id="15" name="14 Rectángulo"/>
            <p:cNvSpPr/>
            <p:nvPr/>
          </p:nvSpPr>
          <p:spPr>
            <a:xfrm>
              <a:off x="41914" y="4747579"/>
              <a:ext cx="8488732" cy="774776"/>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ES_tradnl" sz="4000" kern="1200" dirty="0" smtClean="0">
                  <a:solidFill>
                    <a:srgbClr val="002060"/>
                  </a:solidFill>
                  <a:latin typeface="Algerian" pitchFamily="82" charset="0"/>
                </a:rPr>
                <a:t>COntenidos</a:t>
              </a:r>
              <a:endParaRPr lang="es-ES" sz="4000" kern="1200" dirty="0">
                <a:solidFill>
                  <a:srgbClr val="002060"/>
                </a:solidFill>
                <a:latin typeface="Algerian" pitchFamily="82" charset="0"/>
              </a:endParaRPr>
            </a:p>
          </p:txBody>
        </p:sp>
      </p:grpSp>
      <p:grpSp>
        <p:nvGrpSpPr>
          <p:cNvPr id="16" name="15 Grupo"/>
          <p:cNvGrpSpPr/>
          <p:nvPr/>
        </p:nvGrpSpPr>
        <p:grpSpPr>
          <a:xfrm>
            <a:off x="0" y="1196752"/>
            <a:ext cx="9144000" cy="857256"/>
            <a:chOff x="3005139" y="2413899"/>
            <a:chExt cx="2633718" cy="547200"/>
          </a:xfrm>
          <a:noFill/>
        </p:grpSpPr>
        <p:sp>
          <p:nvSpPr>
            <p:cNvPr id="17" name="16 Rectángulo"/>
            <p:cNvSpPr/>
            <p:nvPr/>
          </p:nvSpPr>
          <p:spPr>
            <a:xfrm>
              <a:off x="3005139" y="2413899"/>
              <a:ext cx="2633718" cy="547200"/>
            </a:xfrm>
            <a:prstGeom prst="rect">
              <a:avLst/>
            </a:prstGeom>
            <a:grpFill/>
            <a:ln>
              <a:noFill/>
            </a:ln>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8" name="17 Rectángulo"/>
            <p:cNvSpPr/>
            <p:nvPr/>
          </p:nvSpPr>
          <p:spPr>
            <a:xfrm>
              <a:off x="3005139" y="2413899"/>
              <a:ext cx="2633718" cy="54720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es-ES_tradnl" sz="3200" b="1" kern="1200" dirty="0" smtClean="0">
                  <a:solidFill>
                    <a:srgbClr val="002060"/>
                  </a:solidFill>
                </a:rPr>
                <a:t>Conceptuales</a:t>
              </a:r>
              <a:endParaRPr lang="es-ES" sz="3200" b="1" kern="1200" dirty="0">
                <a:solidFill>
                  <a:srgbClr val="002060"/>
                </a:solidFill>
              </a:endParaRPr>
            </a:p>
          </p:txBody>
        </p:sp>
      </p:grpSp>
      <p:pic>
        <p:nvPicPr>
          <p:cNvPr id="10" name="9 Imagen" descr="images.jpg">
            <a:hlinkClick r:id="rId2" action="ppaction://hlinksldjump"/>
          </p:cNvPr>
          <p:cNvPicPr>
            <a:picLocks noChangeAspect="1"/>
          </p:cNvPicPr>
          <p:nvPr/>
        </p:nvPicPr>
        <p:blipFill>
          <a:blip r:embed="rId3" cstate="print"/>
          <a:stretch>
            <a:fillRect/>
          </a:stretch>
        </p:blipFill>
        <p:spPr>
          <a:xfrm>
            <a:off x="8549174" y="6237312"/>
            <a:ext cx="594825" cy="620687"/>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1196752"/>
            <a:ext cx="9144000" cy="584775"/>
          </a:xfrm>
          <a:prstGeom prst="rect">
            <a:avLst/>
          </a:prstGeom>
        </p:spPr>
        <p:txBody>
          <a:bodyPr wrap="square">
            <a:spAutoFit/>
          </a:bodyPr>
          <a:lstStyle/>
          <a:p>
            <a:pPr algn="ctr"/>
            <a:r>
              <a:rPr lang="es-ES_tradnl" sz="3200" b="1" dirty="0" smtClean="0">
                <a:solidFill>
                  <a:srgbClr val="002060"/>
                </a:solidFill>
              </a:rPr>
              <a:t>Procedimentales</a:t>
            </a:r>
          </a:p>
        </p:txBody>
      </p:sp>
      <p:sp>
        <p:nvSpPr>
          <p:cNvPr id="3" name="Rectangle 3"/>
          <p:cNvSpPr>
            <a:spLocks noChangeArrowheads="1"/>
          </p:cNvSpPr>
          <p:nvPr/>
        </p:nvSpPr>
        <p:spPr bwMode="auto">
          <a:xfrm>
            <a:off x="467544" y="1872020"/>
            <a:ext cx="8208912" cy="49859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a:buFont typeface="Arial" pitchFamily="34" charset="0"/>
              <a:buChar char="•"/>
            </a:pPr>
            <a:r>
              <a:rPr lang="es-ES" sz="2000" dirty="0" smtClean="0">
                <a:solidFill>
                  <a:srgbClr val="002060"/>
                </a:solidFill>
              </a:rPr>
              <a:t>Determinación del término desconocido de una proporción.</a:t>
            </a:r>
          </a:p>
          <a:p>
            <a:pPr lvl="0" algn="just">
              <a:buFont typeface="Arial" pitchFamily="34" charset="0"/>
              <a:buChar char="•"/>
            </a:pPr>
            <a:endParaRPr lang="es-ES" sz="1600" dirty="0" smtClean="0">
              <a:solidFill>
                <a:srgbClr val="002060"/>
              </a:solidFill>
            </a:endParaRPr>
          </a:p>
          <a:p>
            <a:pPr lvl="0" algn="just">
              <a:buFont typeface="Arial" pitchFamily="34" charset="0"/>
              <a:buChar char="•"/>
            </a:pPr>
            <a:r>
              <a:rPr lang="es-ES" sz="2000" dirty="0" smtClean="0">
                <a:solidFill>
                  <a:srgbClr val="002060"/>
                </a:solidFill>
              </a:rPr>
              <a:t>Aplicación de la proporcionalidad directa e inversa en la resolución de problemas: regla de tres simple, reducción a la unidad y repartos proporcionales.</a:t>
            </a:r>
          </a:p>
          <a:p>
            <a:pPr lvl="0" algn="just">
              <a:buFont typeface="Arial" pitchFamily="34" charset="0"/>
              <a:buChar char="•"/>
            </a:pPr>
            <a:endParaRPr lang="es-ES" sz="1600" dirty="0" smtClean="0">
              <a:solidFill>
                <a:srgbClr val="002060"/>
              </a:solidFill>
            </a:endParaRPr>
          </a:p>
          <a:p>
            <a:pPr lvl="0" algn="just">
              <a:buFont typeface="Arial" pitchFamily="34" charset="0"/>
              <a:buChar char="•"/>
            </a:pPr>
            <a:r>
              <a:rPr lang="es-ES" sz="2000" dirty="0" smtClean="0">
                <a:solidFill>
                  <a:srgbClr val="002060"/>
                </a:solidFill>
              </a:rPr>
              <a:t>Aplicación de la proporcionalidad compuesta en la resolución de problemas.</a:t>
            </a:r>
          </a:p>
          <a:p>
            <a:pPr lvl="0" algn="just">
              <a:buFont typeface="Arial" pitchFamily="34" charset="0"/>
              <a:buChar char="•"/>
            </a:pPr>
            <a:endParaRPr lang="es-ES" sz="1600" dirty="0" smtClean="0">
              <a:solidFill>
                <a:srgbClr val="002060"/>
              </a:solidFill>
            </a:endParaRPr>
          </a:p>
          <a:p>
            <a:pPr lvl="0" algn="just">
              <a:buFont typeface="Arial" pitchFamily="34" charset="0"/>
              <a:buChar char="•"/>
            </a:pPr>
            <a:r>
              <a:rPr lang="es-ES" sz="2000" dirty="0" smtClean="0">
                <a:solidFill>
                  <a:srgbClr val="002060"/>
                </a:solidFill>
              </a:rPr>
              <a:t>Obtención de porcentajes, aumentos y disminuciones porcentuales incidiendo en el cálculo del valor inicial sobre el que se aplica el porcentaje.</a:t>
            </a:r>
          </a:p>
          <a:p>
            <a:pPr lvl="0" algn="just">
              <a:buFont typeface="Arial" pitchFamily="34" charset="0"/>
              <a:buChar char="•"/>
            </a:pPr>
            <a:endParaRPr lang="es-ES" sz="1600" dirty="0" smtClean="0">
              <a:solidFill>
                <a:srgbClr val="002060"/>
              </a:solidFill>
            </a:endParaRPr>
          </a:p>
          <a:p>
            <a:pPr lvl="0" algn="just">
              <a:buFont typeface="Arial" pitchFamily="34" charset="0"/>
              <a:buChar char="•"/>
            </a:pPr>
            <a:r>
              <a:rPr lang="es-ES" sz="2000" dirty="0" smtClean="0">
                <a:solidFill>
                  <a:srgbClr val="002060"/>
                </a:solidFill>
              </a:rPr>
              <a:t>Resolución de problemas financieros sencillos.</a:t>
            </a:r>
          </a:p>
          <a:p>
            <a:pPr lvl="0" algn="just">
              <a:buFont typeface="Arial" pitchFamily="34" charset="0"/>
              <a:buChar char="•"/>
            </a:pPr>
            <a:endParaRPr lang="es-ES" sz="1600" dirty="0" smtClean="0">
              <a:solidFill>
                <a:srgbClr val="002060"/>
              </a:solidFill>
            </a:endParaRPr>
          </a:p>
          <a:p>
            <a:pPr lvl="0" algn="just">
              <a:buFont typeface="Arial" pitchFamily="34" charset="0"/>
              <a:buChar char="•"/>
            </a:pPr>
            <a:r>
              <a:rPr lang="es-ES" sz="2000" dirty="0" smtClean="0">
                <a:solidFill>
                  <a:srgbClr val="002060"/>
                </a:solidFill>
              </a:rPr>
              <a:t>Uso de instrumentos de cálculo para la realización de operaciones.</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es-ES" sz="1400" b="1" i="0" u="none" strike="noStrike" cap="none" normalizeH="0" baseline="0" dirty="0" smtClean="0">
              <a:ln>
                <a:noFill/>
              </a:ln>
              <a:solidFill>
                <a:srgbClr val="002060"/>
              </a:solidFill>
              <a:effectLst/>
              <a:latin typeface="+mj-lt"/>
            </a:endParaRPr>
          </a:p>
        </p:txBody>
      </p:sp>
      <p:grpSp>
        <p:nvGrpSpPr>
          <p:cNvPr id="11" name="10 Grupo"/>
          <p:cNvGrpSpPr/>
          <p:nvPr/>
        </p:nvGrpSpPr>
        <p:grpSpPr>
          <a:xfrm>
            <a:off x="0" y="0"/>
            <a:ext cx="9144000" cy="1196752"/>
            <a:chOff x="0" y="4705665"/>
            <a:chExt cx="8572560" cy="858604"/>
          </a:xfrm>
        </p:grpSpPr>
        <p:sp>
          <p:nvSpPr>
            <p:cNvPr id="12" name="11 Rectángulo redondeado"/>
            <p:cNvSpPr/>
            <p:nvPr/>
          </p:nvSpPr>
          <p:spPr>
            <a:xfrm>
              <a:off x="0" y="4705665"/>
              <a:ext cx="8572560" cy="858604"/>
            </a:xfrm>
            <a:prstGeom prst="roundRect">
              <a:avLst/>
            </a:prstGeom>
          </p:spPr>
          <p:style>
            <a:lnRef idx="1">
              <a:schemeClr val="accent1"/>
            </a:lnRef>
            <a:fillRef idx="2">
              <a:schemeClr val="accent1"/>
            </a:fillRef>
            <a:effectRef idx="1">
              <a:schemeClr val="accent1"/>
            </a:effectRef>
            <a:fontRef idx="minor">
              <a:schemeClr val="dk1"/>
            </a:fontRef>
          </p:style>
        </p:sp>
        <p:sp>
          <p:nvSpPr>
            <p:cNvPr id="13" name="12 Rectángulo"/>
            <p:cNvSpPr/>
            <p:nvPr/>
          </p:nvSpPr>
          <p:spPr>
            <a:xfrm>
              <a:off x="41914" y="4747579"/>
              <a:ext cx="8488732" cy="774776"/>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ES_tradnl" sz="4000" kern="1200" dirty="0" smtClean="0">
                  <a:solidFill>
                    <a:srgbClr val="002060"/>
                  </a:solidFill>
                  <a:latin typeface="Algerian" pitchFamily="82" charset="0"/>
                </a:rPr>
                <a:t>COntenidos</a:t>
              </a:r>
              <a:endParaRPr lang="es-ES" sz="4000" kern="1200" dirty="0">
                <a:solidFill>
                  <a:srgbClr val="002060"/>
                </a:solidFill>
                <a:latin typeface="Algerian" pitchFamily="82" charset="0"/>
              </a:endParaRPr>
            </a:p>
          </p:txBody>
        </p:sp>
      </p:grpSp>
      <p:pic>
        <p:nvPicPr>
          <p:cNvPr id="7" name="6 Imagen" descr="images.jpg">
            <a:hlinkClick r:id="rId2" action="ppaction://hlinksldjump"/>
          </p:cNvPr>
          <p:cNvPicPr>
            <a:picLocks noChangeAspect="1"/>
          </p:cNvPicPr>
          <p:nvPr/>
        </p:nvPicPr>
        <p:blipFill>
          <a:blip r:embed="rId3" cstate="print"/>
          <a:stretch>
            <a:fillRect/>
          </a:stretch>
        </p:blipFill>
        <p:spPr>
          <a:xfrm>
            <a:off x="8460432" y="6144711"/>
            <a:ext cx="683568" cy="713288"/>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dad">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1259</TotalTime>
  <Words>1837</Words>
  <Application>Microsoft Office PowerPoint</Application>
  <PresentationFormat>Presentación en pantalla (4:3)</PresentationFormat>
  <Paragraphs>289</Paragraphs>
  <Slides>25</Slides>
  <Notes>0</Notes>
  <HiddenSlides>0</HiddenSlides>
  <MMClips>0</MMClips>
  <ScaleCrop>false</ScaleCrop>
  <HeadingPairs>
    <vt:vector size="4" baseType="variant">
      <vt:variant>
        <vt:lpstr>Tema</vt:lpstr>
      </vt:variant>
      <vt:variant>
        <vt:i4>1</vt:i4>
      </vt:variant>
      <vt:variant>
        <vt:lpstr>Títulos de diapositiva</vt:lpstr>
      </vt:variant>
      <vt:variant>
        <vt:i4>25</vt:i4>
      </vt:variant>
    </vt:vector>
  </HeadingPairs>
  <TitlesOfParts>
    <vt:vector size="26" baseType="lpstr">
      <vt:lpstr>Equidad</vt:lpstr>
      <vt:lpstr>Proporcionalidad numérica</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Movimientos en el Plano</dc:title>
  <dc:creator> </dc:creator>
  <cp:lastModifiedBy>USER</cp:lastModifiedBy>
  <cp:revision>176</cp:revision>
  <dcterms:created xsi:type="dcterms:W3CDTF">2013-05-06T13:28:25Z</dcterms:created>
  <dcterms:modified xsi:type="dcterms:W3CDTF">2014-03-04T10:02:33Z</dcterms:modified>
</cp:coreProperties>
</file>